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90" r:id="rId2"/>
  </p:sldMasterIdLst>
  <p:notesMasterIdLst>
    <p:notesMasterId r:id="rId23"/>
  </p:notesMasterIdLst>
  <p:sldIdLst>
    <p:sldId id="260" r:id="rId3"/>
    <p:sldId id="424" r:id="rId4"/>
    <p:sldId id="431" r:id="rId5"/>
    <p:sldId id="423" r:id="rId6"/>
    <p:sldId id="425" r:id="rId7"/>
    <p:sldId id="427" r:id="rId8"/>
    <p:sldId id="430" r:id="rId9"/>
    <p:sldId id="317" r:id="rId10"/>
    <p:sldId id="422" r:id="rId11"/>
    <p:sldId id="336" r:id="rId12"/>
    <p:sldId id="337" r:id="rId13"/>
    <p:sldId id="262" r:id="rId14"/>
    <p:sldId id="347" r:id="rId15"/>
    <p:sldId id="338" r:id="rId16"/>
    <p:sldId id="306" r:id="rId17"/>
    <p:sldId id="348" r:id="rId18"/>
    <p:sldId id="335" r:id="rId19"/>
    <p:sldId id="391" r:id="rId20"/>
    <p:sldId id="392" r:id="rId21"/>
    <p:sldId id="393" r:id="rId22"/>
  </p:sldIdLst>
  <p:sldSz cx="12192000" cy="6858000"/>
  <p:notesSz cx="6858000" cy="9296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auriski" initials="DL" lastIdx="2" clrIdx="0">
    <p:extLst>
      <p:ext uri="{19B8F6BF-5375-455C-9EA6-DF929625EA0E}">
        <p15:presenceInfo xmlns:p15="http://schemas.microsoft.com/office/powerpoint/2012/main" userId="S-1-5-21-1034197437-1726532848-3120442065-764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92A"/>
    <a:srgbClr val="92D050"/>
    <a:srgbClr val="21314D"/>
    <a:srgbClr val="92A2BD"/>
    <a:srgbClr val="F08865"/>
    <a:srgbClr val="3E578E"/>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A997D1-32DA-40A2-B605-6A1629C076AF}" v="5" dt="2021-03-04T16:37:43.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6512" autoAdjust="0"/>
  </p:normalViewPr>
  <p:slideViewPr>
    <p:cSldViewPr snapToGrid="0">
      <p:cViewPr varScale="1">
        <p:scale>
          <a:sx n="59" d="100"/>
          <a:sy n="59" d="100"/>
        </p:scale>
        <p:origin x="84" y="81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7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6D7665F-3968-4937-A986-BBDDE9E03D3E}" type="datetimeFigureOut">
              <a:rPr lang="en-US" smtClean="0"/>
              <a:t>12/13/2022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F91131B-7C8C-4042-B539-26A18041F900}" type="slidenum">
              <a:rPr lang="en-US" smtClean="0"/>
              <a:t>‹#›</a:t>
            </a:fld>
            <a:endParaRPr lang="en-US"/>
          </a:p>
        </p:txBody>
      </p:sp>
    </p:spTree>
    <p:extLst>
      <p:ext uri="{BB962C8B-B14F-4D97-AF65-F5344CB8AC3E}">
        <p14:creationId xmlns:p14="http://schemas.microsoft.com/office/powerpoint/2010/main" val="282306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1131B-7C8C-4042-B539-26A18041F900}" type="slidenum">
              <a:rPr lang="en-US" smtClean="0"/>
              <a:t>12</a:t>
            </a:fld>
            <a:endParaRPr lang="en-US"/>
          </a:p>
        </p:txBody>
      </p:sp>
    </p:spTree>
    <p:extLst>
      <p:ext uri="{BB962C8B-B14F-4D97-AF65-F5344CB8AC3E}">
        <p14:creationId xmlns:p14="http://schemas.microsoft.com/office/powerpoint/2010/main" val="30411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any element of</a:t>
            </a:r>
            <a:r>
              <a:rPr lang="en-US" baseline="0" dirty="0"/>
              <a:t> the triangle and overexposure to noise is prevented.</a:t>
            </a:r>
          </a:p>
          <a:p>
            <a:endParaRPr lang="en-US" baseline="0" dirty="0"/>
          </a:p>
          <a:p>
            <a:r>
              <a:rPr lang="en-US" baseline="0" dirty="0"/>
              <a:t>Reduce loudness or duration and exposure is reduced.</a:t>
            </a:r>
            <a:endParaRPr lang="en-US" dirty="0"/>
          </a:p>
        </p:txBody>
      </p:sp>
      <p:sp>
        <p:nvSpPr>
          <p:cNvPr id="4" name="Slide Number Placeholder 3"/>
          <p:cNvSpPr>
            <a:spLocks noGrp="1"/>
          </p:cNvSpPr>
          <p:nvPr>
            <p:ph type="sldNum" sz="quarter" idx="10"/>
          </p:nvPr>
        </p:nvSpPr>
        <p:spPr/>
        <p:txBody>
          <a:bodyPr/>
          <a:lstStyle/>
          <a:p>
            <a:fld id="{EF91131B-7C8C-4042-B539-26A18041F900}" type="slidenum">
              <a:rPr lang="en-US" smtClean="0"/>
              <a:t>13</a:t>
            </a:fld>
            <a:endParaRPr lang="en-US"/>
          </a:p>
        </p:txBody>
      </p:sp>
    </p:spTree>
    <p:extLst>
      <p:ext uri="{BB962C8B-B14F-4D97-AF65-F5344CB8AC3E}">
        <p14:creationId xmlns:p14="http://schemas.microsoft.com/office/powerpoint/2010/main" val="2048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the PPE to dress the miner. If the correct PPE is chosen, the miner will don it. If incorrect PPE is chosen, an X will appear on the PPE, then choose again.</a:t>
            </a:r>
            <a:endParaRPr lang="en-US" dirty="0"/>
          </a:p>
        </p:txBody>
      </p:sp>
      <p:sp>
        <p:nvSpPr>
          <p:cNvPr id="4" name="Slide Number Placeholder 3"/>
          <p:cNvSpPr>
            <a:spLocks noGrp="1"/>
          </p:cNvSpPr>
          <p:nvPr>
            <p:ph type="sldNum" sz="quarter" idx="10"/>
          </p:nvPr>
        </p:nvSpPr>
        <p:spPr/>
        <p:txBody>
          <a:bodyPr/>
          <a:lstStyle/>
          <a:p>
            <a:fld id="{EF91131B-7C8C-4042-B539-26A18041F900}" type="slidenum">
              <a:rPr lang="en-US" smtClean="0"/>
              <a:t>18</a:t>
            </a:fld>
            <a:endParaRPr lang="en-US"/>
          </a:p>
        </p:txBody>
      </p:sp>
    </p:spTree>
    <p:extLst>
      <p:ext uri="{BB962C8B-B14F-4D97-AF65-F5344CB8AC3E}">
        <p14:creationId xmlns:p14="http://schemas.microsoft.com/office/powerpoint/2010/main" val="1320191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18017"/>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5162" y="433387"/>
            <a:ext cx="10143865" cy="108108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16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65163"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2294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2949"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FBAD07-2F52-470A-999B-6C681C05F840}"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916DC-B21F-42C8-BDC3-D172FB33DFF5}" type="slidenum">
              <a:rPr lang="en-US" smtClean="0"/>
              <a:pPr/>
              <a:t>‹#›</a:t>
            </a:fld>
            <a:endParaRPr lang="en-US"/>
          </a:p>
        </p:txBody>
      </p:sp>
    </p:spTree>
    <p:extLst>
      <p:ext uri="{BB962C8B-B14F-4D97-AF65-F5344CB8AC3E}">
        <p14:creationId xmlns:p14="http://schemas.microsoft.com/office/powerpoint/2010/main" val="351958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3484" y="392421"/>
            <a:ext cx="10515600" cy="1218016"/>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FBAD07-2F52-470A-999B-6C681C05F840}"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916DC-B21F-42C8-BDC3-D172FB33DFF5}" type="slidenum">
              <a:rPr lang="en-US" smtClean="0"/>
              <a:pPr/>
              <a:t>‹#›</a:t>
            </a:fld>
            <a:endParaRPr lang="en-US" dirty="0"/>
          </a:p>
        </p:txBody>
      </p:sp>
    </p:spTree>
    <p:extLst>
      <p:ext uri="{BB962C8B-B14F-4D97-AF65-F5344CB8AC3E}">
        <p14:creationId xmlns:p14="http://schemas.microsoft.com/office/powerpoint/2010/main" val="3168140147"/>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BAD07-2F52-470A-999B-6C681C05F840}"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916DC-B21F-42C8-BDC3-D172FB33DFF5}" type="slidenum">
              <a:rPr lang="en-US" smtClean="0"/>
              <a:pPr/>
              <a:t>‹#›</a:t>
            </a:fld>
            <a:endParaRPr lang="en-US" dirty="0"/>
          </a:p>
        </p:txBody>
      </p:sp>
    </p:spTree>
    <p:extLst>
      <p:ext uri="{BB962C8B-B14F-4D97-AF65-F5344CB8AC3E}">
        <p14:creationId xmlns:p14="http://schemas.microsoft.com/office/powerpoint/2010/main" val="2942974751"/>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1599" y="722313"/>
            <a:ext cx="6391701" cy="4750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FBAD07-2F52-470A-999B-6C681C05F840}"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916DC-B21F-42C8-BDC3-D172FB33DFF5}" type="slidenum">
              <a:rPr lang="en-US" smtClean="0">
                <a:solidFill>
                  <a:srgbClr val="5E759C"/>
                </a:solidFill>
              </a:rPr>
              <a:pPr/>
              <a:t>‹#›</a:t>
            </a:fld>
            <a:endParaRPr lang="en-US">
              <a:solidFill>
                <a:srgbClr val="5E759C"/>
              </a:solidFill>
            </a:endParaRPr>
          </a:p>
        </p:txBody>
      </p:sp>
      <p:sp>
        <p:nvSpPr>
          <p:cNvPr id="9" name="Rectangle 8"/>
          <p:cNvSpPr/>
          <p:nvPr/>
        </p:nvSpPr>
        <p:spPr>
          <a:xfrm>
            <a:off x="606188" y="457200"/>
            <a:ext cx="4165837" cy="54038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6783" y="6376183"/>
            <a:ext cx="5053263" cy="471621"/>
          </a:xfrm>
          <a:prstGeom prst="rect">
            <a:avLst/>
          </a:prstGeom>
        </p:spPr>
      </p:pic>
    </p:spTree>
    <p:extLst>
      <p:ext uri="{BB962C8B-B14F-4D97-AF65-F5344CB8AC3E}">
        <p14:creationId xmlns:p14="http://schemas.microsoft.com/office/powerpoint/2010/main" val="15933862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131" y="708249"/>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1600" y="6462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48719" y="2524835"/>
            <a:ext cx="3930649" cy="3398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FBAD07-2F52-470A-999B-6C681C05F840}"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916DC-B21F-42C8-BDC3-D172FB33DFF5}" type="slidenum">
              <a:rPr lang="en-US" smtClean="0"/>
              <a:pPr/>
              <a:t>‹#›</a:t>
            </a:fld>
            <a:endParaRPr lang="en-US"/>
          </a:p>
        </p:txBody>
      </p:sp>
      <p:sp>
        <p:nvSpPr>
          <p:cNvPr id="8" name="Rectangle 7"/>
          <p:cNvSpPr/>
          <p:nvPr userDrawn="1"/>
        </p:nvSpPr>
        <p:spPr>
          <a:xfrm>
            <a:off x="-3145" y="4893834"/>
            <a:ext cx="12188825" cy="14333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144" y="6358577"/>
            <a:ext cx="5053263" cy="471621"/>
          </a:xfrm>
          <a:prstGeom prst="rect">
            <a:avLst/>
          </a:prstGeom>
        </p:spPr>
      </p:pic>
    </p:spTree>
    <p:extLst>
      <p:ext uri="{BB962C8B-B14F-4D97-AF65-F5344CB8AC3E}">
        <p14:creationId xmlns:p14="http://schemas.microsoft.com/office/powerpoint/2010/main" val="18094013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7797" y="365125"/>
            <a:ext cx="10972800" cy="132556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7797" y="1825625"/>
            <a:ext cx="10972800" cy="42203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BAD07-2F52-470A-999B-6C681C05F840}"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916DC-B21F-42C8-BDC3-D172FB33DFF5}" type="slidenum">
              <a:rPr lang="en-US" smtClean="0"/>
              <a:pPr/>
              <a:t>‹#›</a:t>
            </a:fld>
            <a:endParaRPr lang="en-US" dirty="0"/>
          </a:p>
        </p:txBody>
      </p:sp>
    </p:spTree>
    <p:extLst>
      <p:ext uri="{BB962C8B-B14F-4D97-AF65-F5344CB8AC3E}">
        <p14:creationId xmlns:p14="http://schemas.microsoft.com/office/powerpoint/2010/main" val="3437869821"/>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BAD07-2F52-470A-999B-6C681C05F840}"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916DC-B21F-42C8-BDC3-D172FB33DFF5}" type="slidenum">
              <a:rPr lang="en-US" smtClean="0"/>
              <a:pPr/>
              <a:t>‹#›</a:t>
            </a:fld>
            <a:endParaRPr lang="en-US" dirty="0"/>
          </a:p>
        </p:txBody>
      </p:sp>
    </p:spTree>
    <p:extLst>
      <p:ext uri="{BB962C8B-B14F-4D97-AF65-F5344CB8AC3E}">
        <p14:creationId xmlns:p14="http://schemas.microsoft.com/office/powerpoint/2010/main" val="1477106174"/>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51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46556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FBAD07-2F52-470A-999B-6C681C05F840}"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916DC-B21F-42C8-BDC3-D172FB33DFF5}" type="slidenum">
              <a:rPr lang="en-US" smtClean="0"/>
              <a:pPr/>
              <a:t>‹#›</a:t>
            </a:fld>
            <a:endParaRPr lang="en-US" dirty="0"/>
          </a:p>
        </p:txBody>
      </p:sp>
    </p:spTree>
    <p:extLst>
      <p:ext uri="{BB962C8B-B14F-4D97-AF65-F5344CB8AC3E}">
        <p14:creationId xmlns:p14="http://schemas.microsoft.com/office/powerpoint/2010/main" val="2942872367"/>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0C916DC-B21F-42C8-BDC3-D172FB33DFF5}" type="slidenum">
              <a:rPr lang="en-US" smtClean="0"/>
              <a:pPr/>
              <a:t>‹#›</a:t>
            </a:fld>
            <a:endParaRPr lang="en-US" dirty="0"/>
          </a:p>
        </p:txBody>
      </p:sp>
    </p:spTree>
    <p:extLst>
      <p:ext uri="{BB962C8B-B14F-4D97-AF65-F5344CB8AC3E}">
        <p14:creationId xmlns:p14="http://schemas.microsoft.com/office/powerpoint/2010/main" val="2707990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622E6A-5B91-4E3B-A669-2D3F3B010D05}"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15646040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Rectangle 1"/>
          <p:cNvSpPr/>
          <p:nvPr/>
        </p:nvSpPr>
        <p:spPr>
          <a:xfrm>
            <a:off x="618186" y="682580"/>
            <a:ext cx="4597759" cy="5486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41356"/>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2E6A-5B91-4E3B-A669-2D3F3B010D05}"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1072229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622E6A-5B91-4E3B-A669-2D3F3B010D05}"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11761943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22E6A-5B91-4E3B-A669-2D3F3B010D05}"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3236018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22E6A-5B91-4E3B-A669-2D3F3B010D05}"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820643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5257800" cy="200159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622E6A-5B91-4E3B-A669-2D3F3B010D05}"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AD26A-B0AF-4A81-A678-040624EB6428}"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500062"/>
            <a:ext cx="5450312" cy="5521175"/>
          </a:xfrm>
          <a:prstGeom prst="rect">
            <a:avLst/>
          </a:prstGeom>
        </p:spPr>
      </p:pic>
    </p:spTree>
    <p:extLst>
      <p:ext uri="{BB962C8B-B14F-4D97-AF65-F5344CB8AC3E}">
        <p14:creationId xmlns:p14="http://schemas.microsoft.com/office/powerpoint/2010/main" val="36429468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22E6A-5B91-4E3B-A669-2D3F3B010D05}"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5323807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622E6A-5B91-4E3B-A669-2D3F3B010D05}"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1028446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622E6A-5B91-4E3B-A669-2D3F3B010D05}"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818810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2E6A-5B91-4E3B-A669-2D3F3B010D05}"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2872830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2E6A-5B91-4E3B-A669-2D3F3B010D05}"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405352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Rectangle 1"/>
          <p:cNvSpPr/>
          <p:nvPr/>
        </p:nvSpPr>
        <p:spPr>
          <a:xfrm>
            <a:off x="0" y="0"/>
            <a:ext cx="605307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734177"/>
      </p:ext>
    </p:extLst>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0C916DC-B21F-42C8-BDC3-D172FB33DFF5}" type="slidenum">
              <a:rPr lang="en-US" smtClean="0"/>
              <a:pPr/>
              <a:t>‹#›</a:t>
            </a:fld>
            <a:endParaRPr lang="en-US" dirty="0"/>
          </a:p>
        </p:txBody>
      </p:sp>
    </p:spTree>
    <p:extLst>
      <p:ext uri="{BB962C8B-B14F-4D97-AF65-F5344CB8AC3E}">
        <p14:creationId xmlns:p14="http://schemas.microsoft.com/office/powerpoint/2010/main" val="106684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32000">
              <a:srgbClr val="21314D">
                <a:alpha val="80000"/>
                <a:lumMod val="90000"/>
                <a:lumOff val="10000"/>
              </a:srgbClr>
            </a:gs>
            <a:gs pos="0">
              <a:schemeClr val="tx1">
                <a:alpha val="79000"/>
                <a:lumMod val="95000"/>
                <a:lumOff val="5000"/>
              </a:schemeClr>
            </a:gs>
            <a:gs pos="68000">
              <a:schemeClr val="tx1">
                <a:alpha val="50000"/>
                <a:lumMod val="85000"/>
                <a:lumOff val="15000"/>
              </a:schemeClr>
            </a:gs>
            <a:gs pos="100000">
              <a:schemeClr val="tx1">
                <a:alpha val="30000"/>
                <a:lumMod val="80000"/>
                <a:lumOff val="2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6929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32000">
              <a:srgbClr val="21314D">
                <a:alpha val="80000"/>
                <a:lumMod val="90000"/>
                <a:lumOff val="10000"/>
              </a:srgbClr>
            </a:gs>
            <a:gs pos="0">
              <a:schemeClr val="tx1">
                <a:alpha val="79000"/>
                <a:lumMod val="95000"/>
                <a:lumOff val="5000"/>
              </a:schemeClr>
            </a:gs>
            <a:gs pos="68000">
              <a:schemeClr val="tx1">
                <a:alpha val="50000"/>
                <a:lumMod val="85000"/>
                <a:lumOff val="15000"/>
              </a:schemeClr>
            </a:gs>
            <a:gs pos="100000">
              <a:schemeClr val="tx1">
                <a:alpha val="30000"/>
                <a:lumMod val="80000"/>
                <a:lumOff val="2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605307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790600"/>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p:bg>
      <p:bgPr>
        <a:gradFill>
          <a:gsLst>
            <a:gs pos="32000">
              <a:srgbClr val="21314D">
                <a:alpha val="80000"/>
                <a:lumMod val="90000"/>
                <a:lumOff val="10000"/>
              </a:srgbClr>
            </a:gs>
            <a:gs pos="0">
              <a:schemeClr val="tx1">
                <a:alpha val="79000"/>
                <a:lumMod val="95000"/>
                <a:lumOff val="5000"/>
              </a:schemeClr>
            </a:gs>
            <a:gs pos="68000">
              <a:schemeClr val="tx1">
                <a:alpha val="50000"/>
                <a:lumMod val="85000"/>
                <a:lumOff val="15000"/>
              </a:schemeClr>
            </a:gs>
            <a:gs pos="100000">
              <a:schemeClr val="tx1">
                <a:alpha val="30000"/>
                <a:lumMod val="80000"/>
                <a:lumOff val="2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18186" y="682580"/>
            <a:ext cx="4597759" cy="5486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323097"/>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3484" y="410368"/>
            <a:ext cx="10515600" cy="1325563"/>
          </a:xfrm>
        </p:spPr>
        <p:txBody>
          <a:bodyPr/>
          <a:lstStyle>
            <a:lvl1pPr>
              <a:defRPr/>
            </a:lvl1pPr>
          </a:lstStyle>
          <a:p>
            <a:r>
              <a:rPr lang="en-US" dirty="0" smtClean="0"/>
              <a:t>Slide Header</a:t>
            </a:r>
            <a:endParaRPr lang="en-US" dirty="0"/>
          </a:p>
        </p:txBody>
      </p:sp>
      <p:sp>
        <p:nvSpPr>
          <p:cNvPr id="3" name="Content Placeholder 2"/>
          <p:cNvSpPr>
            <a:spLocks noGrp="1"/>
          </p:cNvSpPr>
          <p:nvPr>
            <p:ph idx="1"/>
          </p:nvPr>
        </p:nvSpPr>
        <p:spPr>
          <a:xfrm>
            <a:off x="633484" y="1870471"/>
            <a:ext cx="10515600" cy="39571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BAD07-2F52-470A-999B-6C681C05F840}"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916DC-B21F-42C8-BDC3-D172FB33DFF5}" type="slidenum">
              <a:rPr lang="en-US" smtClean="0"/>
              <a:pPr/>
              <a:t>‹#›</a:t>
            </a:fld>
            <a:endParaRPr lang="en-US"/>
          </a:p>
        </p:txBody>
      </p:sp>
    </p:spTree>
    <p:extLst>
      <p:ext uri="{BB962C8B-B14F-4D97-AF65-F5344CB8AC3E}">
        <p14:creationId xmlns:p14="http://schemas.microsoft.com/office/powerpoint/2010/main" val="17436196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6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782" y="1603376"/>
            <a:ext cx="10515600" cy="2852737"/>
          </a:xfrm>
        </p:spPr>
        <p:txBody>
          <a:bodyPr anchor="b"/>
          <a:lstStyle>
            <a:lvl1pPr>
              <a:defRPr sz="6000"/>
            </a:lvl1pPr>
          </a:lstStyle>
          <a:p>
            <a:r>
              <a:rPr lang="en-US" dirty="0" smtClean="0"/>
              <a:t>Presentation Title</a:t>
            </a:r>
            <a:endParaRPr lang="en-US" dirty="0"/>
          </a:p>
        </p:txBody>
      </p:sp>
      <p:sp>
        <p:nvSpPr>
          <p:cNvPr id="3" name="Text Placeholder 2"/>
          <p:cNvSpPr>
            <a:spLocks noGrp="1"/>
          </p:cNvSpPr>
          <p:nvPr>
            <p:ph type="body" idx="1"/>
          </p:nvPr>
        </p:nvSpPr>
        <p:spPr>
          <a:xfrm>
            <a:off x="640782" y="4656138"/>
            <a:ext cx="10515600" cy="12396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BAD07-2F52-470A-999B-6C681C05F840}"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EA45E-8439-4073-B184-F09F79E6028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35" y="6353289"/>
            <a:ext cx="5053263" cy="471621"/>
          </a:xfrm>
          <a:prstGeom prst="rect">
            <a:avLst/>
          </a:prstGeom>
        </p:spPr>
      </p:pic>
      <p:sp>
        <p:nvSpPr>
          <p:cNvPr id="8" name="Rectangle 7"/>
          <p:cNvSpPr/>
          <p:nvPr userDrawn="1"/>
        </p:nvSpPr>
        <p:spPr>
          <a:xfrm>
            <a:off x="3175" y="1255480"/>
            <a:ext cx="12188825" cy="161829"/>
          </a:xfrm>
          <a:prstGeom prst="rect">
            <a:avLst/>
          </a:prstGeom>
          <a:solidFill>
            <a:srgbClr val="2131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3175" y="1365207"/>
            <a:ext cx="12188825" cy="64008"/>
          </a:xfrm>
          <a:prstGeom prst="rect">
            <a:avLst/>
          </a:prstGeom>
          <a:solidFill>
            <a:srgbClr val="D2492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6356" y="0"/>
            <a:ext cx="12201466" cy="1035804"/>
          </a:xfrm>
          <a:prstGeom prst="rect">
            <a:avLst/>
          </a:prstGeom>
          <a:solidFill>
            <a:srgbClr val="92A2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2551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3484" y="410368"/>
            <a:ext cx="10515600"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484"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91284"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FBAD07-2F52-470A-999B-6C681C05F840}"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916DC-B21F-42C8-BDC3-D172FB33DFF5}" type="slidenum">
              <a:rPr lang="en-US" smtClean="0"/>
              <a:pPr/>
              <a:t>‹#›</a:t>
            </a:fld>
            <a:endParaRPr lang="en-US"/>
          </a:p>
        </p:txBody>
      </p:sp>
    </p:spTree>
    <p:extLst>
      <p:ext uri="{BB962C8B-B14F-4D97-AF65-F5344CB8AC3E}">
        <p14:creationId xmlns:p14="http://schemas.microsoft.com/office/powerpoint/2010/main" val="17900748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Slide Header</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BAD07-2F52-470A-999B-6C681C05F840}" type="datetimeFigureOut">
              <a:rPr lang="en-US" smtClean="0"/>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916DC-B21F-42C8-BDC3-D172FB33DFF5}" type="slidenum">
              <a:rPr lang="en-US" smtClean="0"/>
              <a:pPr/>
              <a:t>‹#›</a:t>
            </a:fld>
            <a:endParaRPr lang="en-US" dirty="0"/>
          </a:p>
        </p:txBody>
      </p:sp>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58857" y="6109732"/>
            <a:ext cx="5631543" cy="748268"/>
          </a:xfrm>
          <a:prstGeom prst="rect">
            <a:avLst/>
          </a:prstGeom>
        </p:spPr>
      </p:pic>
      <p:cxnSp>
        <p:nvCxnSpPr>
          <p:cNvPr id="9" name="Straight Connector 8"/>
          <p:cNvCxnSpPr/>
          <p:nvPr/>
        </p:nvCxnSpPr>
        <p:spPr>
          <a:xfrm flipH="1">
            <a:off x="0" y="6176963"/>
            <a:ext cx="1219200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9245" y="365125"/>
            <a:ext cx="645255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 y="6227636"/>
            <a:ext cx="12188825" cy="87820"/>
          </a:xfrm>
          <a:prstGeom prst="rect">
            <a:avLst/>
          </a:prstGeom>
          <a:solidFill>
            <a:srgbClr val="2131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6163628"/>
            <a:ext cx="12188825" cy="64008"/>
          </a:xfrm>
          <a:prstGeom prst="rect">
            <a:avLst/>
          </a:prstGeom>
          <a:solidFill>
            <a:srgbClr val="D2492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21935" y="6353289"/>
            <a:ext cx="5053263" cy="471621"/>
          </a:xfrm>
          <a:prstGeom prst="rect">
            <a:avLst/>
          </a:prstGeom>
        </p:spPr>
      </p:pic>
    </p:spTree>
    <p:extLst>
      <p:ext uri="{BB962C8B-B14F-4D97-AF65-F5344CB8AC3E}">
        <p14:creationId xmlns:p14="http://schemas.microsoft.com/office/powerpoint/2010/main" val="3279953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5400" b="1" kern="1200">
          <a:solidFill>
            <a:schemeClr val="tx1"/>
          </a:solidFill>
          <a:latin typeface="Century Gothic" panose="020B0502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00062"/>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22E6A-5B91-4E3B-A669-2D3F3B010D05}" type="datetimeFigureOut">
              <a:rPr lang="en-US" smtClean="0"/>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AD26A-B0AF-4A81-A678-040624EB6428}" type="slidenum">
              <a:rPr lang="en-US" smtClean="0"/>
              <a:t>‹#›</a:t>
            </a:fld>
            <a:endParaRPr lang="en-US"/>
          </a:p>
        </p:txBody>
      </p:sp>
      <p:sp>
        <p:nvSpPr>
          <p:cNvPr id="7" name="Rectangle 6"/>
          <p:cNvSpPr/>
          <p:nvPr/>
        </p:nvSpPr>
        <p:spPr>
          <a:xfrm>
            <a:off x="0" y="6176963"/>
            <a:ext cx="12192000" cy="6810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31748" y="6123619"/>
            <a:ext cx="5928504" cy="787726"/>
          </a:xfrm>
          <a:prstGeom prst="rect">
            <a:avLst/>
          </a:prstGeom>
        </p:spPr>
      </p:pic>
      <p:cxnSp>
        <p:nvCxnSpPr>
          <p:cNvPr id="11" name="Straight Connector 10"/>
          <p:cNvCxnSpPr/>
          <p:nvPr/>
        </p:nvCxnSpPr>
        <p:spPr>
          <a:xfrm>
            <a:off x="0" y="473256"/>
            <a:ext cx="4244196"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52644"/>
            <a:ext cx="2586487" cy="26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8318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ags" Target="../tags/tag2.xml"/><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image" Target="../media/image5.png"/><Relationship Id="rId21" Type="http://schemas.openxmlformats.org/officeDocument/2006/relationships/image" Target="../media/image30.svg"/><Relationship Id="rId7" Type="http://schemas.openxmlformats.org/officeDocument/2006/relationships/image" Target="../media/image7.png"/><Relationship Id="rId12" Type="http://schemas.openxmlformats.org/officeDocument/2006/relationships/image" Target="../media/image14.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44.png"/><Relationship Id="rId1" Type="http://schemas.openxmlformats.org/officeDocument/2006/relationships/slideLayout" Target="../slideLayouts/slideLayout20.xml"/><Relationship Id="rId6" Type="http://schemas.openxmlformats.org/officeDocument/2006/relationships/image" Target="../media/image6.png"/><Relationship Id="rId11" Type="http://schemas.openxmlformats.org/officeDocument/2006/relationships/image" Target="../media/image13.png"/><Relationship Id="rId24" Type="http://schemas.openxmlformats.org/officeDocument/2006/relationships/image" Target="../media/image33.svg"/><Relationship Id="rId5" Type="http://schemas.openxmlformats.org/officeDocument/2006/relationships/image" Target="../media/image16.png"/><Relationship Id="rId15" Type="http://schemas.openxmlformats.org/officeDocument/2006/relationships/image" Target="../media/image11.png"/><Relationship Id="rId23" Type="http://schemas.openxmlformats.org/officeDocument/2006/relationships/image" Target="../media/image46.png"/><Relationship Id="rId10" Type="http://schemas.openxmlformats.org/officeDocument/2006/relationships/image" Target="../media/image19.png"/><Relationship Id="rId19"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1.png"/><Relationship Id="rId22"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7.png"/><Relationship Id="rId3" Type="http://schemas.openxmlformats.org/officeDocument/2006/relationships/image" Target="../media/image27.png"/><Relationship Id="rId21" Type="http://schemas.openxmlformats.org/officeDocument/2006/relationships/image" Target="../media/image13.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6.png"/><Relationship Id="rId25" Type="http://schemas.openxmlformats.org/officeDocument/2006/relationships/image" Target="../media/image44.png"/><Relationship Id="rId2" Type="http://schemas.openxmlformats.org/officeDocument/2006/relationships/image" Target="../media/image26.png"/><Relationship Id="rId16" Type="http://schemas.openxmlformats.org/officeDocument/2006/relationships/image" Target="../media/image5.png"/><Relationship Id="rId20" Type="http://schemas.openxmlformats.org/officeDocument/2006/relationships/image" Target="../media/image22.png"/><Relationship Id="rId1" Type="http://schemas.openxmlformats.org/officeDocument/2006/relationships/slideLayout" Target="../slideLayouts/slideLayout20.xml"/><Relationship Id="rId6" Type="http://schemas.openxmlformats.org/officeDocument/2006/relationships/image" Target="../media/image30.png"/><Relationship Id="rId11" Type="http://schemas.openxmlformats.org/officeDocument/2006/relationships/image" Target="../media/image9.png"/><Relationship Id="rId24" Type="http://schemas.openxmlformats.org/officeDocument/2006/relationships/image" Target="../media/image30.svg"/><Relationship Id="rId5" Type="http://schemas.openxmlformats.org/officeDocument/2006/relationships/image" Target="../media/image29.png"/><Relationship Id="rId15" Type="http://schemas.openxmlformats.org/officeDocument/2006/relationships/image" Target="../media/image12.png"/><Relationship Id="rId23" Type="http://schemas.openxmlformats.org/officeDocument/2006/relationships/image" Target="../media/image47.png"/><Relationship Id="rId10" Type="http://schemas.openxmlformats.org/officeDocument/2006/relationships/image" Target="../media/image33.png"/><Relationship Id="rId19" Type="http://schemas.openxmlformats.org/officeDocument/2006/relationships/image" Target="../media/image18.png"/><Relationship Id="rId4" Type="http://schemas.openxmlformats.org/officeDocument/2006/relationships/image" Target="../media/image28.png"/><Relationship Id="rId9" Type="http://schemas.openxmlformats.org/officeDocument/2006/relationships/image" Target="../media/image8.png"/><Relationship Id="rId14" Type="http://schemas.openxmlformats.org/officeDocument/2006/relationships/image" Target="../media/image36.png"/><Relationship Id="rId2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image" Target="../media/image24.png"/><Relationship Id="rId2" Type="http://schemas.openxmlformats.org/officeDocument/2006/relationships/image" Target="../media/image5.png"/><Relationship Id="rId16"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5" Type="http://schemas.openxmlformats.org/officeDocument/2006/relationships/image" Target="../media/image22.png"/><Relationship Id="rId10"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7.png"/><Relationship Id="rId3" Type="http://schemas.openxmlformats.org/officeDocument/2006/relationships/image" Target="../media/image27.png"/><Relationship Id="rId21" Type="http://schemas.openxmlformats.org/officeDocument/2006/relationships/image" Target="../media/image13.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6.png"/><Relationship Id="rId2" Type="http://schemas.openxmlformats.org/officeDocument/2006/relationships/image" Target="../media/image26.png"/><Relationship Id="rId16" Type="http://schemas.openxmlformats.org/officeDocument/2006/relationships/image" Target="../media/image5.png"/><Relationship Id="rId20" Type="http://schemas.openxmlformats.org/officeDocument/2006/relationships/image" Target="../media/image22.png"/><Relationship Id="rId1" Type="http://schemas.openxmlformats.org/officeDocument/2006/relationships/slideLayout" Target="../slideLayouts/slideLayout20.xml"/><Relationship Id="rId6" Type="http://schemas.openxmlformats.org/officeDocument/2006/relationships/image" Target="../media/image30.png"/><Relationship Id="rId11" Type="http://schemas.openxmlformats.org/officeDocument/2006/relationships/image" Target="../media/image9.png"/><Relationship Id="rId5" Type="http://schemas.openxmlformats.org/officeDocument/2006/relationships/image" Target="../media/image29.png"/><Relationship Id="rId15" Type="http://schemas.openxmlformats.org/officeDocument/2006/relationships/image" Target="../media/image12.png"/><Relationship Id="rId10" Type="http://schemas.openxmlformats.org/officeDocument/2006/relationships/image" Target="../media/image33.png"/><Relationship Id="rId19" Type="http://schemas.openxmlformats.org/officeDocument/2006/relationships/image" Target="../media/image18.png"/><Relationship Id="rId4" Type="http://schemas.openxmlformats.org/officeDocument/2006/relationships/image" Target="../media/image28.png"/><Relationship Id="rId9" Type="http://schemas.openxmlformats.org/officeDocument/2006/relationships/image" Target="../media/image8.png"/><Relationship Id="rId14" Type="http://schemas.openxmlformats.org/officeDocument/2006/relationships/image" Target="../media/image36.png"/><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24.png"/><Relationship Id="rId3" Type="http://schemas.openxmlformats.org/officeDocument/2006/relationships/image" Target="../media/image27.png"/><Relationship Id="rId21" Type="http://schemas.openxmlformats.org/officeDocument/2006/relationships/image" Target="../media/image21.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23.png"/><Relationship Id="rId2" Type="http://schemas.openxmlformats.org/officeDocument/2006/relationships/image" Target="../media/image26.png"/><Relationship Id="rId16" Type="http://schemas.openxmlformats.org/officeDocument/2006/relationships/image" Target="../media/image5.png"/><Relationship Id="rId20" Type="http://schemas.openxmlformats.org/officeDocument/2006/relationships/image" Target="../media/image20.png"/><Relationship Id="rId1" Type="http://schemas.openxmlformats.org/officeDocument/2006/relationships/slideLayout" Target="../slideLayouts/slideLayout20.xml"/><Relationship Id="rId6" Type="http://schemas.openxmlformats.org/officeDocument/2006/relationships/image" Target="../media/image30.png"/><Relationship Id="rId11" Type="http://schemas.openxmlformats.org/officeDocument/2006/relationships/image" Target="../media/image9.png"/><Relationship Id="rId5" Type="http://schemas.openxmlformats.org/officeDocument/2006/relationships/image" Target="../media/image29.png"/><Relationship Id="rId15" Type="http://schemas.openxmlformats.org/officeDocument/2006/relationships/image" Target="../media/image12.png"/><Relationship Id="rId10" Type="http://schemas.openxmlformats.org/officeDocument/2006/relationships/image" Target="../media/image33.png"/><Relationship Id="rId19"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8.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7.png"/><Relationship Id="rId3" Type="http://schemas.openxmlformats.org/officeDocument/2006/relationships/image" Target="../media/image27.png"/><Relationship Id="rId21" Type="http://schemas.openxmlformats.org/officeDocument/2006/relationships/image" Target="../media/image14.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6.png"/><Relationship Id="rId2" Type="http://schemas.openxmlformats.org/officeDocument/2006/relationships/image" Target="../media/image26.png"/><Relationship Id="rId16" Type="http://schemas.openxmlformats.org/officeDocument/2006/relationships/image" Target="../media/image5.png"/><Relationship Id="rId20" Type="http://schemas.openxmlformats.org/officeDocument/2006/relationships/image" Target="../media/image13.png"/><Relationship Id="rId1" Type="http://schemas.openxmlformats.org/officeDocument/2006/relationships/slideLayout" Target="../slideLayouts/slideLayout20.xml"/><Relationship Id="rId6" Type="http://schemas.openxmlformats.org/officeDocument/2006/relationships/image" Target="../media/image30.png"/><Relationship Id="rId11" Type="http://schemas.openxmlformats.org/officeDocument/2006/relationships/image" Target="../media/image9.png"/><Relationship Id="rId5" Type="http://schemas.openxmlformats.org/officeDocument/2006/relationships/image" Target="../media/image29.png"/><Relationship Id="rId15" Type="http://schemas.openxmlformats.org/officeDocument/2006/relationships/image" Target="../media/image12.png"/><Relationship Id="rId10" Type="http://schemas.openxmlformats.org/officeDocument/2006/relationships/image" Target="../media/image33.png"/><Relationship Id="rId19" Type="http://schemas.openxmlformats.org/officeDocument/2006/relationships/image" Target="../media/image10.png"/><Relationship Id="rId4" Type="http://schemas.openxmlformats.org/officeDocument/2006/relationships/image" Target="../media/image28.png"/><Relationship Id="rId9" Type="http://schemas.openxmlformats.org/officeDocument/2006/relationships/image" Target="../media/image8.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35" y="2337758"/>
            <a:ext cx="6776648" cy="1025644"/>
          </a:xfrm>
        </p:spPr>
        <p:txBody>
          <a:bodyPr>
            <a:normAutofit/>
          </a:bodyPr>
          <a:lstStyle/>
          <a:p>
            <a:r>
              <a:rPr lang="en-US" dirty="0" smtClean="0"/>
              <a:t>Dress the Miner</a:t>
            </a:r>
            <a:endParaRPr lang="en-US" dirty="0"/>
          </a:p>
        </p:txBody>
      </p:sp>
      <p:sp>
        <p:nvSpPr>
          <p:cNvPr id="3" name="TextBox 2"/>
          <p:cNvSpPr txBox="1"/>
          <p:nvPr/>
        </p:nvSpPr>
        <p:spPr>
          <a:xfrm>
            <a:off x="491705" y="3209026"/>
            <a:ext cx="4175185" cy="400110"/>
          </a:xfrm>
          <a:prstGeom prst="rect">
            <a:avLst/>
          </a:prstGeom>
          <a:noFill/>
        </p:spPr>
        <p:txBody>
          <a:bodyPr wrap="square" rtlCol="0">
            <a:spAutoFit/>
          </a:bodyPr>
          <a:lstStyle/>
          <a:p>
            <a:r>
              <a:rPr lang="en-US" sz="2000" b="1" dirty="0" smtClean="0"/>
              <a:t>Controlling Hazards with PPE</a:t>
            </a:r>
            <a:endParaRPr lang="en-US" sz="2000" b="1" dirty="0"/>
          </a:p>
        </p:txBody>
      </p:sp>
      <p:pic>
        <p:nvPicPr>
          <p:cNvPr id="4" name="Picture 2">
            <a:extLst>
              <a:ext uri="{FF2B5EF4-FFF2-40B4-BE49-F238E27FC236}">
                <a16:creationId xmlns:a16="http://schemas.microsoft.com/office/drawing/2014/main" id="{AEF87AA6-09AA-4EAC-A066-F7D9E78559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7410" y="83714"/>
            <a:ext cx="1836278" cy="606014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0FD70638-ED0F-4B8B-9CE4-3D45988D7F89}"/>
              </a:ext>
            </a:extLst>
          </p:cNvPr>
          <p:cNvGrpSpPr/>
          <p:nvPr/>
        </p:nvGrpSpPr>
        <p:grpSpPr>
          <a:xfrm>
            <a:off x="8433384" y="4946685"/>
            <a:ext cx="968369" cy="1235330"/>
            <a:chOff x="5362639" y="4945028"/>
            <a:chExt cx="968369" cy="1235330"/>
          </a:xfrm>
        </p:grpSpPr>
        <p:pic>
          <p:nvPicPr>
            <p:cNvPr id="6" name="Picture 5">
              <a:extLst>
                <a:ext uri="{FF2B5EF4-FFF2-40B4-BE49-F238E27FC236}">
                  <a16:creationId xmlns:a16="http://schemas.microsoft.com/office/drawing/2014/main" id="{5E3EC191-CC9F-4FCB-A7C6-828057CA6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01581" y="4945028"/>
              <a:ext cx="529427" cy="1235329"/>
            </a:xfrm>
            <a:prstGeom prst="rect">
              <a:avLst/>
            </a:prstGeom>
          </p:spPr>
        </p:pic>
        <p:pic>
          <p:nvPicPr>
            <p:cNvPr id="7" name="Picture 6">
              <a:extLst>
                <a:ext uri="{FF2B5EF4-FFF2-40B4-BE49-F238E27FC236}">
                  <a16:creationId xmlns:a16="http://schemas.microsoft.com/office/drawing/2014/main" id="{A6D7D542-8704-46A8-AD2E-974F1CB98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62639" y="4945029"/>
              <a:ext cx="529427" cy="1235329"/>
            </a:xfrm>
            <a:prstGeom prst="rect">
              <a:avLst/>
            </a:prstGeom>
          </p:spPr>
        </p:pic>
      </p:grpSp>
      <p:pic>
        <p:nvPicPr>
          <p:cNvPr id="8" name="Hard Hat w Muffs" descr="Icon&#10;&#10;Description automatically generated">
            <a:extLst>
              <a:ext uri="{FF2B5EF4-FFF2-40B4-BE49-F238E27FC236}">
                <a16:creationId xmlns:a16="http://schemas.microsoft.com/office/drawing/2014/main" id="{94938210-B535-4082-9446-DF047F9E83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5237" y="0"/>
            <a:ext cx="920623" cy="712775"/>
          </a:xfrm>
          <a:prstGeom prst="rect">
            <a:avLst/>
          </a:prstGeom>
        </p:spPr>
      </p:pic>
      <p:pic>
        <p:nvPicPr>
          <p:cNvPr id="9" name="Safety Glasses" descr="A picture containing text&#10;&#10;Description automatically generated">
            <a:extLst>
              <a:ext uri="{FF2B5EF4-FFF2-40B4-BE49-F238E27FC236}">
                <a16:creationId xmlns:a16="http://schemas.microsoft.com/office/drawing/2014/main" id="{8030FD39-3759-4EA5-9720-AB72F0DFC3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572064" y="318838"/>
            <a:ext cx="725132" cy="362566"/>
          </a:xfrm>
          <a:prstGeom prst="rect">
            <a:avLst/>
          </a:prstGeom>
        </p:spPr>
      </p:pic>
      <p:pic>
        <p:nvPicPr>
          <p:cNvPr id="10" name="Brown Coveralls" descr="A close - up of a military uniform&#10;&#10;Description automatically generated with medium confidence">
            <a:extLst>
              <a:ext uri="{FF2B5EF4-FFF2-40B4-BE49-F238E27FC236}">
                <a16:creationId xmlns:a16="http://schemas.microsoft.com/office/drawing/2014/main" id="{11E714A6-C89E-4CFD-B282-CD314DDC43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71593" y="766993"/>
            <a:ext cx="1848918" cy="5073948"/>
          </a:xfrm>
          <a:prstGeom prst="rect">
            <a:avLst/>
          </a:prstGeom>
        </p:spPr>
      </p:pic>
      <p:pic>
        <p:nvPicPr>
          <p:cNvPr id="11" name="Hi Vis Vest" descr="Icon&#10;&#10;Description automatically generated">
            <a:extLst>
              <a:ext uri="{FF2B5EF4-FFF2-40B4-BE49-F238E27FC236}">
                <a16:creationId xmlns:a16="http://schemas.microsoft.com/office/drawing/2014/main" id="{6DD6AC92-05A7-4A83-85A7-C3FB90A5E6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956653" y="745102"/>
            <a:ext cx="1878797" cy="2780278"/>
          </a:xfrm>
          <a:prstGeom prst="rect">
            <a:avLst/>
          </a:prstGeom>
        </p:spPr>
      </p:pic>
      <p:pic>
        <p:nvPicPr>
          <p:cNvPr id="12" name="Harness" descr="A picture containing text&#10;&#10;Description automatically generated">
            <a:extLst>
              <a:ext uri="{FF2B5EF4-FFF2-40B4-BE49-F238E27FC236}">
                <a16:creationId xmlns:a16="http://schemas.microsoft.com/office/drawing/2014/main" id="{6C14A2C3-8C56-4E4B-BC9E-24BC65C8A8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194369" y="1002556"/>
            <a:ext cx="1428979" cy="2651818"/>
          </a:xfrm>
          <a:prstGeom prst="rect">
            <a:avLst/>
          </a:prstGeom>
        </p:spPr>
      </p:pic>
      <p:grpSp>
        <p:nvGrpSpPr>
          <p:cNvPr id="13" name="Group 12">
            <a:extLst>
              <a:ext uri="{FF2B5EF4-FFF2-40B4-BE49-F238E27FC236}">
                <a16:creationId xmlns:a16="http://schemas.microsoft.com/office/drawing/2014/main" id="{A79E933B-DA48-42BF-94BA-1D9FB9626AFF}"/>
              </a:ext>
            </a:extLst>
          </p:cNvPr>
          <p:cNvGrpSpPr/>
          <p:nvPr/>
        </p:nvGrpSpPr>
        <p:grpSpPr>
          <a:xfrm>
            <a:off x="7942698" y="2695107"/>
            <a:ext cx="1924871" cy="970756"/>
            <a:chOff x="4883410" y="2688867"/>
            <a:chExt cx="1924871" cy="970756"/>
          </a:xfrm>
        </p:grpSpPr>
        <p:pic>
          <p:nvPicPr>
            <p:cNvPr id="14" name="Picture 13">
              <a:extLst>
                <a:ext uri="{FF2B5EF4-FFF2-40B4-BE49-F238E27FC236}">
                  <a16:creationId xmlns:a16="http://schemas.microsoft.com/office/drawing/2014/main" id="{DF9E226C-F331-4461-BDE7-7F4BFBC595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225827" y="2688867"/>
              <a:ext cx="582454" cy="970756"/>
            </a:xfrm>
            <a:prstGeom prst="rect">
              <a:avLst/>
            </a:prstGeom>
          </p:spPr>
        </p:pic>
        <p:pic>
          <p:nvPicPr>
            <p:cNvPr id="15" name="Picture 14" descr="Logo&#10;&#10;Description automatically generated with medium confidence">
              <a:extLst>
                <a:ext uri="{FF2B5EF4-FFF2-40B4-BE49-F238E27FC236}">
                  <a16:creationId xmlns:a16="http://schemas.microsoft.com/office/drawing/2014/main" id="{92637CB9-6FB2-45A4-B224-ABCEAFF2BF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883410" y="2688867"/>
              <a:ext cx="582453" cy="970756"/>
            </a:xfrm>
            <a:prstGeom prst="rect">
              <a:avLst/>
            </a:prstGeom>
          </p:spPr>
        </p:pic>
      </p:grpSp>
    </p:spTree>
    <p:extLst>
      <p:ext uri="{BB962C8B-B14F-4D97-AF65-F5344CB8AC3E}">
        <p14:creationId xmlns:p14="http://schemas.microsoft.com/office/powerpoint/2010/main" val="2255323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A7C1-4BE9-4BBF-B9D3-79DFDA466D4C}"/>
              </a:ext>
            </a:extLst>
          </p:cNvPr>
          <p:cNvSpPr>
            <a:spLocks noGrp="1"/>
          </p:cNvSpPr>
          <p:nvPr>
            <p:ph type="title"/>
          </p:nvPr>
        </p:nvSpPr>
        <p:spPr>
          <a:xfrm>
            <a:off x="2564186" y="623274"/>
            <a:ext cx="7349197" cy="769428"/>
          </a:xfrm>
        </p:spPr>
        <p:txBody>
          <a:bodyPr>
            <a:normAutofit fontScale="90000"/>
          </a:bodyPr>
          <a:lstStyle/>
          <a:p>
            <a:r>
              <a:rPr lang="en-US" sz="4800" dirty="0"/>
              <a:t>Main Hazards of Concern</a:t>
            </a:r>
            <a:endParaRPr lang="en-US" b="1" dirty="0"/>
          </a:p>
        </p:txBody>
      </p:sp>
      <p:sp>
        <p:nvSpPr>
          <p:cNvPr id="3" name="Content Placeholder 2">
            <a:extLst>
              <a:ext uri="{FF2B5EF4-FFF2-40B4-BE49-F238E27FC236}">
                <a16:creationId xmlns:a16="http://schemas.microsoft.com/office/drawing/2014/main" id="{46C55EFC-102E-47CE-81CB-134F5F74DF5D}"/>
              </a:ext>
            </a:extLst>
          </p:cNvPr>
          <p:cNvSpPr>
            <a:spLocks noGrp="1"/>
          </p:cNvSpPr>
          <p:nvPr>
            <p:ph idx="1"/>
          </p:nvPr>
        </p:nvSpPr>
        <p:spPr>
          <a:xfrm>
            <a:off x="576775" y="1825625"/>
            <a:ext cx="5008098" cy="3798529"/>
          </a:xfrm>
        </p:spPr>
        <p:txBody>
          <a:bodyPr>
            <a:normAutofit lnSpcReduction="10000"/>
          </a:bodyPr>
          <a:lstStyle/>
          <a:p>
            <a:pPr marL="514350" indent="-514350">
              <a:buFont typeface="+mj-lt"/>
              <a:buAutoNum type="arabicPeriod"/>
            </a:pPr>
            <a:r>
              <a:rPr lang="en-US" dirty="0">
                <a:solidFill>
                  <a:srgbClr val="D2492A"/>
                </a:solidFill>
              </a:rPr>
              <a:t>Chemical/Dust Hazards</a:t>
            </a:r>
          </a:p>
          <a:p>
            <a:pPr marL="0" indent="0">
              <a:buNone/>
            </a:pPr>
            <a:r>
              <a:rPr lang="en-US" dirty="0"/>
              <a:t>None</a:t>
            </a:r>
            <a:br>
              <a:rPr lang="en-US" dirty="0"/>
            </a:br>
            <a:endParaRPr lang="en-US" dirty="0"/>
          </a:p>
          <a:p>
            <a:pPr marL="514350" indent="-514350">
              <a:buFont typeface="+mj-lt"/>
              <a:buAutoNum type="arabicPeriod" startAt="2"/>
            </a:pPr>
            <a:r>
              <a:rPr lang="en-US" dirty="0">
                <a:solidFill>
                  <a:srgbClr val="D2492A"/>
                </a:solidFill>
              </a:rPr>
              <a:t>Safety Hazards</a:t>
            </a:r>
          </a:p>
          <a:p>
            <a:pPr marL="0" indent="0">
              <a:buNone/>
            </a:pPr>
            <a:r>
              <a:rPr lang="en-US" dirty="0"/>
              <a:t>None</a:t>
            </a:r>
            <a:br>
              <a:rPr lang="en-US" dirty="0"/>
            </a:br>
            <a:endParaRPr lang="en-US" dirty="0"/>
          </a:p>
          <a:p>
            <a:pPr marL="514350" indent="-514350">
              <a:buFont typeface="+mj-lt"/>
              <a:buAutoNum type="arabicPeriod" startAt="3"/>
            </a:pPr>
            <a:r>
              <a:rPr lang="en-US" dirty="0">
                <a:solidFill>
                  <a:srgbClr val="D2492A"/>
                </a:solidFill>
              </a:rPr>
              <a:t>Physical Hazards</a:t>
            </a:r>
          </a:p>
          <a:p>
            <a:pPr marL="0" indent="0">
              <a:buNone/>
            </a:pPr>
            <a:r>
              <a:rPr lang="en-US" dirty="0"/>
              <a:t>Exposure to noise</a:t>
            </a:r>
          </a:p>
          <a:p>
            <a:endParaRPr lang="en-US" dirty="0"/>
          </a:p>
        </p:txBody>
      </p:sp>
      <p:sp>
        <p:nvSpPr>
          <p:cNvPr id="4" name="Slide Number Placeholder 3">
            <a:extLst>
              <a:ext uri="{FF2B5EF4-FFF2-40B4-BE49-F238E27FC236}">
                <a16:creationId xmlns:a16="http://schemas.microsoft.com/office/drawing/2014/main" id="{799F8AFE-9724-4EBE-AEF3-5F54746B3F99}"/>
              </a:ext>
            </a:extLst>
          </p:cNvPr>
          <p:cNvSpPr>
            <a:spLocks noGrp="1"/>
          </p:cNvSpPr>
          <p:nvPr>
            <p:ph type="sldNum" sz="quarter" idx="12"/>
          </p:nvPr>
        </p:nvSpPr>
        <p:spPr/>
        <p:txBody>
          <a:bodyPr/>
          <a:lstStyle/>
          <a:p>
            <a:fld id="{20C916DC-B21F-42C8-BDC3-D172FB33DFF5}" type="slidenum">
              <a:rPr lang="en-US" smtClean="0"/>
              <a:pPr/>
              <a:t>10</a:t>
            </a:fld>
            <a:endParaRPr lang="en-US"/>
          </a:p>
        </p:txBody>
      </p:sp>
      <p:pic>
        <p:nvPicPr>
          <p:cNvPr id="10" name="Picture 9">
            <a:extLst>
              <a:ext uri="{FF2B5EF4-FFF2-40B4-BE49-F238E27FC236}">
                <a16:creationId xmlns:a16="http://schemas.microsoft.com/office/drawing/2014/main" id="{680774E3-0F59-49D4-BD89-76E4CDCA847B}"/>
              </a:ext>
            </a:extLst>
          </p:cNvPr>
          <p:cNvPicPr>
            <a:picLocks noChangeAspect="1"/>
          </p:cNvPicPr>
          <p:nvPr/>
        </p:nvPicPr>
        <p:blipFill rotWithShape="1">
          <a:blip r:embed="rId2"/>
          <a:srcRect l="33489"/>
          <a:stretch/>
        </p:blipFill>
        <p:spPr>
          <a:xfrm>
            <a:off x="6053092" y="2093249"/>
            <a:ext cx="5115015" cy="29622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226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1E43-779E-4CF4-8EFF-A0DB66BC27B4}"/>
              </a:ext>
            </a:extLst>
          </p:cNvPr>
          <p:cNvSpPr>
            <a:spLocks noGrp="1"/>
          </p:cNvSpPr>
          <p:nvPr>
            <p:ph type="title"/>
          </p:nvPr>
        </p:nvSpPr>
        <p:spPr>
          <a:xfrm>
            <a:off x="3353127" y="720258"/>
            <a:ext cx="5506329" cy="808233"/>
          </a:xfrm>
        </p:spPr>
        <p:txBody>
          <a:bodyPr/>
          <a:lstStyle/>
          <a:p>
            <a:r>
              <a:rPr lang="en-US" dirty="0"/>
              <a:t>Exposure to Noise</a:t>
            </a:r>
          </a:p>
        </p:txBody>
      </p:sp>
      <p:sp>
        <p:nvSpPr>
          <p:cNvPr id="3" name="Content Placeholder 2">
            <a:extLst>
              <a:ext uri="{FF2B5EF4-FFF2-40B4-BE49-F238E27FC236}">
                <a16:creationId xmlns:a16="http://schemas.microsoft.com/office/drawing/2014/main" id="{41DBD9FD-02AA-4ABD-A819-2D2BE31B2CCB}"/>
              </a:ext>
            </a:extLst>
          </p:cNvPr>
          <p:cNvSpPr>
            <a:spLocks noGrp="1"/>
          </p:cNvSpPr>
          <p:nvPr>
            <p:ph idx="1"/>
          </p:nvPr>
        </p:nvSpPr>
        <p:spPr>
          <a:xfrm>
            <a:off x="647114" y="2552217"/>
            <a:ext cx="6302326" cy="1947387"/>
          </a:xfrm>
        </p:spPr>
        <p:txBody>
          <a:bodyPr/>
          <a:lstStyle/>
          <a:p>
            <a:pPr marL="514350" indent="-514350">
              <a:buFont typeface="+mj-lt"/>
              <a:buAutoNum type="arabicPeriod"/>
            </a:pPr>
            <a:r>
              <a:rPr lang="en-US" sz="2800" dirty="0"/>
              <a:t>How long can you be exposed at 95 dBA?</a:t>
            </a:r>
          </a:p>
          <a:p>
            <a:pPr marL="806958" lvl="1" indent="-514350"/>
            <a:r>
              <a:rPr lang="en-US" dirty="0"/>
              <a:t>PEL for noise</a:t>
            </a:r>
          </a:p>
          <a:p>
            <a:pPr marL="806958" lvl="1" indent="-514350"/>
            <a:r>
              <a:rPr lang="en-US" dirty="0"/>
              <a:t>Exchange rate for noise</a:t>
            </a:r>
          </a:p>
          <a:p>
            <a:endParaRPr lang="en-US" dirty="0"/>
          </a:p>
        </p:txBody>
      </p:sp>
      <p:sp>
        <p:nvSpPr>
          <p:cNvPr id="4" name="Slide Number Placeholder 3">
            <a:extLst>
              <a:ext uri="{FF2B5EF4-FFF2-40B4-BE49-F238E27FC236}">
                <a16:creationId xmlns:a16="http://schemas.microsoft.com/office/drawing/2014/main" id="{B7217695-F39C-4B20-A8E7-190742CBC63F}"/>
              </a:ext>
            </a:extLst>
          </p:cNvPr>
          <p:cNvSpPr>
            <a:spLocks noGrp="1"/>
          </p:cNvSpPr>
          <p:nvPr>
            <p:ph type="sldNum" sz="quarter" idx="12"/>
          </p:nvPr>
        </p:nvSpPr>
        <p:spPr/>
        <p:txBody>
          <a:bodyPr/>
          <a:lstStyle/>
          <a:p>
            <a:fld id="{20C916DC-B21F-42C8-BDC3-D172FB33DFF5}" type="slidenum">
              <a:rPr lang="en-US" smtClean="0"/>
              <a:pPr/>
              <a:t>11</a:t>
            </a:fld>
            <a:endParaRPr lang="en-US"/>
          </a:p>
        </p:txBody>
      </p:sp>
      <p:pic>
        <p:nvPicPr>
          <p:cNvPr id="2050" name="Picture 2" descr="See the source image">
            <a:extLst>
              <a:ext uri="{FF2B5EF4-FFF2-40B4-BE49-F238E27FC236}">
                <a16:creationId xmlns:a16="http://schemas.microsoft.com/office/drawing/2014/main" id="{9F8B58A2-23D3-4656-B168-50FBD0BDD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74"/>
          <a:stretch/>
        </p:blipFill>
        <p:spPr bwMode="auto">
          <a:xfrm>
            <a:off x="7322654" y="1888708"/>
            <a:ext cx="4031146" cy="304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18017" y="618961"/>
            <a:ext cx="8755966" cy="826819"/>
          </a:xfrm>
        </p:spPr>
        <p:txBody>
          <a:bodyPr>
            <a:normAutofit/>
          </a:bodyPr>
          <a:lstStyle/>
          <a:p>
            <a:r>
              <a:rPr lang="en-US" sz="4000" dirty="0"/>
              <a:t>MSHA Exposure Limits for Noise</a:t>
            </a:r>
          </a:p>
        </p:txBody>
      </p:sp>
      <p:sp>
        <p:nvSpPr>
          <p:cNvPr id="4" name="Slide Number Placeholder 3"/>
          <p:cNvSpPr>
            <a:spLocks noGrp="1"/>
          </p:cNvSpPr>
          <p:nvPr>
            <p:ph type="sldNum" sz="quarter" idx="10"/>
          </p:nvPr>
        </p:nvSpPr>
        <p:spPr/>
        <p:txBody>
          <a:bodyPr/>
          <a:lstStyle/>
          <a:p>
            <a:fld id="{20C916DC-B21F-42C8-BDC3-D172FB33DFF5}" type="slidenum">
              <a:rPr lang="en-US" smtClean="0"/>
              <a:pPr/>
              <a:t>12</a:t>
            </a:fld>
            <a:endParaRPr lang="en-US" dirty="0"/>
          </a:p>
        </p:txBody>
      </p:sp>
      <p:sp>
        <p:nvSpPr>
          <p:cNvPr id="5" name="TPPolling"/>
          <p:cNvSpPr/>
          <p:nvPr/>
        </p:nvSpPr>
        <p:spPr>
          <a:xfrm>
            <a:off x="0" y="0"/>
            <a:ext cx="12700" cy="12700"/>
          </a:xfrm>
          <a:prstGeom prst="rect">
            <a:avLst/>
          </a:prstGeom>
          <a:solidFill>
            <a:schemeClr val="accent1">
              <a:alpha val="10000"/>
            </a:schemeClr>
          </a:solid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8396296" y="3411708"/>
            <a:ext cx="385624" cy="345688"/>
          </a:xfrm>
          <a:prstGeom prst="leftArrow">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20813" y="3339127"/>
            <a:ext cx="1725793" cy="461665"/>
          </a:xfrm>
          <a:prstGeom prst="rect">
            <a:avLst/>
          </a:prstGeom>
          <a:noFill/>
        </p:spPr>
        <p:txBody>
          <a:bodyPr wrap="none" lIns="91440" tIns="45720" rIns="91440" bIns="45720">
            <a:spAutoFit/>
          </a:bodyPr>
          <a:lstStyle/>
          <a:p>
            <a:r>
              <a:rPr lang="en-US" sz="2400" b="0" cap="none" spc="0" dirty="0">
                <a:ln w="0"/>
                <a:solidFill>
                  <a:srgbClr val="21314D"/>
                </a:solidFill>
              </a:rPr>
              <a:t>90 dBA TWA</a:t>
            </a:r>
          </a:p>
        </p:txBody>
      </p:sp>
      <p:sp>
        <p:nvSpPr>
          <p:cNvPr id="25" name="Left Arrow 24"/>
          <p:cNvSpPr/>
          <p:nvPr/>
        </p:nvSpPr>
        <p:spPr>
          <a:xfrm>
            <a:off x="8396296" y="2634634"/>
            <a:ext cx="385624" cy="345688"/>
          </a:xfrm>
          <a:prstGeom prst="leftArrow">
            <a:avLst/>
          </a:prstGeom>
          <a:solidFill>
            <a:srgbClr val="F08865"/>
          </a:solidFill>
          <a:ln>
            <a:solidFill>
              <a:srgbClr val="F08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920813" y="2554756"/>
            <a:ext cx="1881284" cy="461665"/>
          </a:xfrm>
          <a:prstGeom prst="rect">
            <a:avLst/>
          </a:prstGeom>
          <a:noFill/>
          <a:ln>
            <a:noFill/>
          </a:ln>
        </p:spPr>
        <p:txBody>
          <a:bodyPr wrap="none" lIns="91440" tIns="45720" rIns="91440" bIns="45720">
            <a:spAutoFit/>
          </a:bodyPr>
          <a:lstStyle/>
          <a:p>
            <a:r>
              <a:rPr lang="en-US" sz="2400" b="0" cap="none" spc="0" dirty="0">
                <a:ln w="0"/>
                <a:solidFill>
                  <a:srgbClr val="F08865"/>
                </a:solidFill>
              </a:rPr>
              <a:t>105 dBA TWA</a:t>
            </a:r>
          </a:p>
        </p:txBody>
      </p:sp>
      <p:grpSp>
        <p:nvGrpSpPr>
          <p:cNvPr id="30" name="Group 29">
            <a:extLst>
              <a:ext uri="{FF2B5EF4-FFF2-40B4-BE49-F238E27FC236}">
                <a16:creationId xmlns:a16="http://schemas.microsoft.com/office/drawing/2014/main" id="{D1C73215-DCC9-4AB6-AD4C-12831D6D21AC}"/>
              </a:ext>
            </a:extLst>
          </p:cNvPr>
          <p:cNvGrpSpPr/>
          <p:nvPr/>
        </p:nvGrpSpPr>
        <p:grpSpPr>
          <a:xfrm>
            <a:off x="1947359" y="1607527"/>
            <a:ext cx="5788980" cy="3857770"/>
            <a:chOff x="4190071" y="1969477"/>
            <a:chExt cx="5788980" cy="3857770"/>
          </a:xfrm>
        </p:grpSpPr>
        <p:pic>
          <p:nvPicPr>
            <p:cNvPr id="31" name="Picture 30">
              <a:extLst>
                <a:ext uri="{FF2B5EF4-FFF2-40B4-BE49-F238E27FC236}">
                  <a16:creationId xmlns:a16="http://schemas.microsoft.com/office/drawing/2014/main" id="{12A035C9-7B4C-4F09-B440-2A51E556B924}"/>
                </a:ext>
              </a:extLst>
            </p:cNvPr>
            <p:cNvPicPr>
              <a:picLocks noChangeAspect="1"/>
            </p:cNvPicPr>
            <p:nvPr/>
          </p:nvPicPr>
          <p:blipFill rotWithShape="1">
            <a:blip r:embed="rId4">
              <a:extLst>
                <a:ext uri="{28A0092B-C50C-407E-A947-70E740481C1C}">
                  <a14:useLocalDpi xmlns:a14="http://schemas.microsoft.com/office/drawing/2010/main" val="0"/>
                </a:ext>
              </a:extLst>
            </a:blip>
            <a:srcRect t="440"/>
            <a:stretch/>
          </p:blipFill>
          <p:spPr>
            <a:xfrm>
              <a:off x="4190071" y="1969477"/>
              <a:ext cx="5788980" cy="3857770"/>
            </a:xfrm>
            <a:prstGeom prst="rect">
              <a:avLst/>
            </a:prstGeom>
          </p:spPr>
        </p:pic>
        <p:sp>
          <p:nvSpPr>
            <p:cNvPr id="32" name="Rectangle 31">
              <a:extLst>
                <a:ext uri="{FF2B5EF4-FFF2-40B4-BE49-F238E27FC236}">
                  <a16:creationId xmlns:a16="http://schemas.microsoft.com/office/drawing/2014/main" id="{BA0C7B53-D6B1-4B38-A8CE-3245BCCF11E2}"/>
                </a:ext>
              </a:extLst>
            </p:cNvPr>
            <p:cNvSpPr/>
            <p:nvPr/>
          </p:nvSpPr>
          <p:spPr>
            <a:xfrm>
              <a:off x="7147404" y="1976391"/>
              <a:ext cx="2831119" cy="755996"/>
            </a:xfrm>
            <a:prstGeom prst="rect">
              <a:avLst/>
            </a:prstGeom>
            <a:ln>
              <a:solidFill>
                <a:srgbClr val="D14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7581E04-6BB4-46C8-932B-F613CB24F6A5}"/>
                </a:ext>
              </a:extLst>
            </p:cNvPr>
            <p:cNvSpPr/>
            <p:nvPr/>
          </p:nvSpPr>
          <p:spPr>
            <a:xfrm>
              <a:off x="7147404" y="2733900"/>
              <a:ext cx="2831119" cy="746298"/>
            </a:xfrm>
            <a:prstGeom prst="rect">
              <a:avLst/>
            </a:prstGeom>
            <a:solidFill>
              <a:srgbClr val="F08865"/>
            </a:solidFill>
            <a:ln>
              <a:solidFill>
                <a:srgbClr val="F08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CC25361-34CF-4717-B474-A431838A6E06}"/>
                </a:ext>
              </a:extLst>
            </p:cNvPr>
            <p:cNvSpPr/>
            <p:nvPr/>
          </p:nvSpPr>
          <p:spPr>
            <a:xfrm>
              <a:off x="7147404" y="3485610"/>
              <a:ext cx="2831119" cy="755672"/>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D4E4C55-1691-4FF4-9608-5DB84085E160}"/>
                </a:ext>
              </a:extLst>
            </p:cNvPr>
            <p:cNvSpPr/>
            <p:nvPr/>
          </p:nvSpPr>
          <p:spPr>
            <a:xfrm>
              <a:off x="7147404" y="4241517"/>
              <a:ext cx="2831119" cy="764144"/>
            </a:xfrm>
            <a:prstGeom prst="rect">
              <a:avLst/>
            </a:prstGeom>
            <a:solidFill>
              <a:srgbClr val="3E578E"/>
            </a:solidFill>
            <a:ln>
              <a:solidFill>
                <a:srgbClr val="3E5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89E22C-859B-46E3-A39B-7DA940578773}"/>
                </a:ext>
              </a:extLst>
            </p:cNvPr>
            <p:cNvSpPr/>
            <p:nvPr/>
          </p:nvSpPr>
          <p:spPr>
            <a:xfrm>
              <a:off x="7147404" y="5013586"/>
              <a:ext cx="2831119" cy="806161"/>
            </a:xfrm>
            <a:prstGeom prst="rect">
              <a:avLst/>
            </a:prstGeom>
            <a:solidFill>
              <a:srgbClr val="92A2BD"/>
            </a:solidFill>
            <a:ln>
              <a:solidFill>
                <a:srgbClr val="92A2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5176561-ADCD-4730-8AE8-A8C2A6A4A0A5}"/>
                </a:ext>
              </a:extLst>
            </p:cNvPr>
            <p:cNvSpPr txBox="1"/>
            <p:nvPr/>
          </p:nvSpPr>
          <p:spPr>
            <a:xfrm>
              <a:off x="7225990" y="2023424"/>
              <a:ext cx="2617665" cy="707886"/>
            </a:xfrm>
            <a:prstGeom prst="rect">
              <a:avLst/>
            </a:prstGeom>
            <a:noFill/>
          </p:spPr>
          <p:txBody>
            <a:bodyPr wrap="square" rtlCol="0">
              <a:spAutoFit/>
            </a:bodyPr>
            <a:lstStyle/>
            <a:p>
              <a:pPr algn="ctr"/>
              <a:r>
                <a:rPr lang="en-US" sz="2000" b="1" dirty="0">
                  <a:solidFill>
                    <a:schemeClr val="accent4"/>
                  </a:solidFill>
                </a:rPr>
                <a:t>Maximum Exposure Level</a:t>
              </a:r>
            </a:p>
          </p:txBody>
        </p:sp>
        <p:sp>
          <p:nvSpPr>
            <p:cNvPr id="38" name="TextBox 37">
              <a:extLst>
                <a:ext uri="{FF2B5EF4-FFF2-40B4-BE49-F238E27FC236}">
                  <a16:creationId xmlns:a16="http://schemas.microsoft.com/office/drawing/2014/main" id="{6D6726C6-25E8-463A-8A92-3E165C20C06E}"/>
                </a:ext>
              </a:extLst>
            </p:cNvPr>
            <p:cNvSpPr txBox="1"/>
            <p:nvPr/>
          </p:nvSpPr>
          <p:spPr>
            <a:xfrm>
              <a:off x="7225989" y="2769596"/>
              <a:ext cx="2617665" cy="707886"/>
            </a:xfrm>
            <a:prstGeom prst="rect">
              <a:avLst/>
            </a:prstGeom>
            <a:noFill/>
          </p:spPr>
          <p:txBody>
            <a:bodyPr wrap="square" rtlCol="0">
              <a:spAutoFit/>
            </a:bodyPr>
            <a:lstStyle/>
            <a:p>
              <a:pPr algn="ctr"/>
              <a:r>
                <a:rPr lang="en-US" sz="2000" b="1" dirty="0"/>
                <a:t>Dual Hearing Protection Level</a:t>
              </a:r>
            </a:p>
          </p:txBody>
        </p:sp>
        <p:sp>
          <p:nvSpPr>
            <p:cNvPr id="39" name="TextBox 38">
              <a:extLst>
                <a:ext uri="{FF2B5EF4-FFF2-40B4-BE49-F238E27FC236}">
                  <a16:creationId xmlns:a16="http://schemas.microsoft.com/office/drawing/2014/main" id="{431818F3-3D49-4AC2-B70C-C4E26645B30A}"/>
                </a:ext>
              </a:extLst>
            </p:cNvPr>
            <p:cNvSpPr txBox="1"/>
            <p:nvPr/>
          </p:nvSpPr>
          <p:spPr>
            <a:xfrm>
              <a:off x="7254129" y="3579289"/>
              <a:ext cx="2617665" cy="584775"/>
            </a:xfrm>
            <a:prstGeom prst="rect">
              <a:avLst/>
            </a:prstGeom>
            <a:noFill/>
          </p:spPr>
          <p:txBody>
            <a:bodyPr wrap="square" rtlCol="0">
              <a:spAutoFit/>
            </a:bodyPr>
            <a:lstStyle/>
            <a:p>
              <a:pPr algn="ctr"/>
              <a:r>
                <a:rPr lang="en-US" sz="1600" b="1" dirty="0">
                  <a:solidFill>
                    <a:schemeClr val="accent4"/>
                  </a:solidFill>
                </a:rPr>
                <a:t>Permissible Exposure Level (PEL)</a:t>
              </a:r>
            </a:p>
          </p:txBody>
        </p:sp>
        <p:sp>
          <p:nvSpPr>
            <p:cNvPr id="40" name="TextBox 39">
              <a:extLst>
                <a:ext uri="{FF2B5EF4-FFF2-40B4-BE49-F238E27FC236}">
                  <a16:creationId xmlns:a16="http://schemas.microsoft.com/office/drawing/2014/main" id="{C76C0844-3841-4B95-81B4-CB0282D37C81}"/>
                </a:ext>
              </a:extLst>
            </p:cNvPr>
            <p:cNvSpPr txBox="1"/>
            <p:nvPr/>
          </p:nvSpPr>
          <p:spPr>
            <a:xfrm>
              <a:off x="7254130" y="4301525"/>
              <a:ext cx="2617665" cy="707886"/>
            </a:xfrm>
            <a:prstGeom prst="rect">
              <a:avLst/>
            </a:prstGeom>
            <a:noFill/>
          </p:spPr>
          <p:txBody>
            <a:bodyPr wrap="square" rtlCol="0">
              <a:spAutoFit/>
            </a:bodyPr>
            <a:lstStyle/>
            <a:p>
              <a:pPr algn="ctr"/>
              <a:r>
                <a:rPr lang="en-US" sz="2000" b="1" dirty="0">
                  <a:solidFill>
                    <a:schemeClr val="accent4"/>
                  </a:solidFill>
                </a:rPr>
                <a:t>Action</a:t>
              </a:r>
              <a:br>
                <a:rPr lang="en-US" sz="2000" b="1" dirty="0">
                  <a:solidFill>
                    <a:schemeClr val="accent4"/>
                  </a:solidFill>
                </a:rPr>
              </a:br>
              <a:r>
                <a:rPr lang="en-US" sz="2000" b="1" dirty="0">
                  <a:solidFill>
                    <a:schemeClr val="accent4"/>
                  </a:solidFill>
                </a:rPr>
                <a:t>Level</a:t>
              </a:r>
            </a:p>
          </p:txBody>
        </p:sp>
        <p:sp>
          <p:nvSpPr>
            <p:cNvPr id="41" name="TextBox 40">
              <a:extLst>
                <a:ext uri="{FF2B5EF4-FFF2-40B4-BE49-F238E27FC236}">
                  <a16:creationId xmlns:a16="http://schemas.microsoft.com/office/drawing/2014/main" id="{3C988A6E-D2A2-4173-BA11-94DF45DEC760}"/>
                </a:ext>
              </a:extLst>
            </p:cNvPr>
            <p:cNvSpPr txBox="1"/>
            <p:nvPr/>
          </p:nvSpPr>
          <p:spPr>
            <a:xfrm>
              <a:off x="7225989" y="5111862"/>
              <a:ext cx="2617665" cy="707886"/>
            </a:xfrm>
            <a:prstGeom prst="rect">
              <a:avLst/>
            </a:prstGeom>
            <a:noFill/>
          </p:spPr>
          <p:txBody>
            <a:bodyPr wrap="square" rtlCol="0">
              <a:spAutoFit/>
            </a:bodyPr>
            <a:lstStyle/>
            <a:p>
              <a:pPr algn="ctr"/>
              <a:r>
                <a:rPr lang="en-US" sz="2000" b="1" dirty="0" smtClean="0">
                  <a:solidFill>
                    <a:schemeClr val="accent4"/>
                  </a:solidFill>
                </a:rPr>
                <a:t>No Action </a:t>
              </a:r>
            </a:p>
            <a:p>
              <a:pPr algn="ctr"/>
              <a:r>
                <a:rPr lang="en-US" sz="2000" b="1" dirty="0" smtClean="0">
                  <a:solidFill>
                    <a:schemeClr val="accent4"/>
                  </a:solidFill>
                </a:rPr>
                <a:t>Required</a:t>
              </a:r>
              <a:endParaRPr lang="en-US" sz="2000" b="1" dirty="0">
                <a:solidFill>
                  <a:schemeClr val="accent4"/>
                </a:solidFill>
              </a:endParaRPr>
            </a:p>
          </p:txBody>
        </p:sp>
      </p:grpSp>
      <p:sp>
        <p:nvSpPr>
          <p:cNvPr id="42" name="Left Arrow 5">
            <a:extLst>
              <a:ext uri="{FF2B5EF4-FFF2-40B4-BE49-F238E27FC236}">
                <a16:creationId xmlns:a16="http://schemas.microsoft.com/office/drawing/2014/main" id="{6B90E2CE-D081-4372-92F1-09BBD141880B}"/>
              </a:ext>
            </a:extLst>
          </p:cNvPr>
          <p:cNvSpPr/>
          <p:nvPr/>
        </p:nvSpPr>
        <p:spPr>
          <a:xfrm>
            <a:off x="8396296" y="4965857"/>
            <a:ext cx="385624" cy="345688"/>
          </a:xfrm>
          <a:prstGeom prst="leftArrow">
            <a:avLst/>
          </a:prstGeom>
          <a:solidFill>
            <a:srgbClr val="92A2BD"/>
          </a:solidFill>
          <a:ln>
            <a:solidFill>
              <a:srgbClr val="92A2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CB4244A-C3C6-4A8F-906A-360B355506EE}"/>
              </a:ext>
            </a:extLst>
          </p:cNvPr>
          <p:cNvSpPr/>
          <p:nvPr/>
        </p:nvSpPr>
        <p:spPr>
          <a:xfrm>
            <a:off x="8922415" y="4907868"/>
            <a:ext cx="1879682" cy="461665"/>
          </a:xfrm>
          <a:prstGeom prst="rect">
            <a:avLst/>
          </a:prstGeom>
          <a:noFill/>
        </p:spPr>
        <p:txBody>
          <a:bodyPr wrap="none" lIns="91440" tIns="45720" rIns="91440" bIns="45720">
            <a:spAutoFit/>
          </a:bodyPr>
          <a:lstStyle/>
          <a:p>
            <a:r>
              <a:rPr lang="en-US" sz="2400" dirty="0">
                <a:ln w="0"/>
                <a:solidFill>
                  <a:srgbClr val="92A2BD"/>
                </a:solidFill>
              </a:rPr>
              <a:t>&lt;85</a:t>
            </a:r>
            <a:r>
              <a:rPr lang="en-US" sz="2400" b="0" cap="none" spc="0" dirty="0">
                <a:ln w="0"/>
                <a:solidFill>
                  <a:srgbClr val="92A2BD"/>
                </a:solidFill>
              </a:rPr>
              <a:t> dBA TWA</a:t>
            </a:r>
          </a:p>
        </p:txBody>
      </p:sp>
      <p:sp>
        <p:nvSpPr>
          <p:cNvPr id="44" name="Left Arrow 24">
            <a:extLst>
              <a:ext uri="{FF2B5EF4-FFF2-40B4-BE49-F238E27FC236}">
                <a16:creationId xmlns:a16="http://schemas.microsoft.com/office/drawing/2014/main" id="{7ADD3B62-B2DD-42E0-800A-E2AF6611E9EE}"/>
              </a:ext>
            </a:extLst>
          </p:cNvPr>
          <p:cNvSpPr/>
          <p:nvPr/>
        </p:nvSpPr>
        <p:spPr>
          <a:xfrm>
            <a:off x="8396296" y="4188782"/>
            <a:ext cx="385624" cy="345688"/>
          </a:xfrm>
          <a:prstGeom prst="leftArrow">
            <a:avLst/>
          </a:prstGeom>
          <a:solidFill>
            <a:srgbClr val="3E578E"/>
          </a:solidFill>
          <a:ln>
            <a:solidFill>
              <a:srgbClr val="3E5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56FCF9E-EB51-44D9-AC97-F1C8E7EA7A51}"/>
              </a:ext>
            </a:extLst>
          </p:cNvPr>
          <p:cNvSpPr/>
          <p:nvPr/>
        </p:nvSpPr>
        <p:spPr>
          <a:xfrm>
            <a:off x="8920813" y="4123498"/>
            <a:ext cx="1725793" cy="461665"/>
          </a:xfrm>
          <a:prstGeom prst="rect">
            <a:avLst/>
          </a:prstGeom>
          <a:noFill/>
          <a:ln>
            <a:noFill/>
          </a:ln>
        </p:spPr>
        <p:txBody>
          <a:bodyPr wrap="none" lIns="91440" tIns="45720" rIns="91440" bIns="45720">
            <a:spAutoFit/>
          </a:bodyPr>
          <a:lstStyle/>
          <a:p>
            <a:r>
              <a:rPr lang="en-US" sz="2400" b="0" cap="none" spc="0" dirty="0">
                <a:ln w="0"/>
                <a:solidFill>
                  <a:srgbClr val="3E578E"/>
                </a:solidFill>
              </a:rPr>
              <a:t>85 dBA TWA</a:t>
            </a:r>
          </a:p>
        </p:txBody>
      </p:sp>
      <p:sp>
        <p:nvSpPr>
          <p:cNvPr id="46" name="Left Arrow 24">
            <a:extLst>
              <a:ext uri="{FF2B5EF4-FFF2-40B4-BE49-F238E27FC236}">
                <a16:creationId xmlns:a16="http://schemas.microsoft.com/office/drawing/2014/main" id="{9B66CB8A-3F8E-4F58-9265-75CCFFD50390}"/>
              </a:ext>
            </a:extLst>
          </p:cNvPr>
          <p:cNvSpPr/>
          <p:nvPr/>
        </p:nvSpPr>
        <p:spPr>
          <a:xfrm>
            <a:off x="8396296" y="1857560"/>
            <a:ext cx="385624" cy="345688"/>
          </a:xfrm>
          <a:prstGeom prst="leftArrow">
            <a:avLst/>
          </a:prstGeom>
          <a:solidFill>
            <a:srgbClr val="D2492A"/>
          </a:solidFill>
          <a:ln>
            <a:solidFill>
              <a:srgbClr val="D24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A75F4C3-500B-4900-82EC-C7D954F5D1F2}"/>
              </a:ext>
            </a:extLst>
          </p:cNvPr>
          <p:cNvSpPr/>
          <p:nvPr/>
        </p:nvSpPr>
        <p:spPr>
          <a:xfrm>
            <a:off x="8920813" y="1770385"/>
            <a:ext cx="2302883" cy="461665"/>
          </a:xfrm>
          <a:prstGeom prst="rect">
            <a:avLst/>
          </a:prstGeom>
          <a:noFill/>
          <a:ln>
            <a:noFill/>
          </a:ln>
        </p:spPr>
        <p:txBody>
          <a:bodyPr wrap="square" lIns="91440" tIns="45720" rIns="91440" bIns="45720">
            <a:spAutoFit/>
          </a:bodyPr>
          <a:lstStyle/>
          <a:p>
            <a:r>
              <a:rPr lang="en-US" sz="2400" b="0" cap="none" spc="0" dirty="0">
                <a:ln w="0"/>
                <a:solidFill>
                  <a:srgbClr val="D2492A"/>
                </a:solidFill>
              </a:rPr>
              <a:t>115 dBA</a:t>
            </a:r>
          </a:p>
        </p:txBody>
      </p:sp>
    </p:spTree>
    <p:custDataLst>
      <p:tags r:id="rId1"/>
    </p:custDataLst>
    <p:extLst>
      <p:ext uri="{BB962C8B-B14F-4D97-AF65-F5344CB8AC3E}">
        <p14:creationId xmlns:p14="http://schemas.microsoft.com/office/powerpoint/2010/main" val="360279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5" grpId="0" animBg="1"/>
      <p:bldP spid="26" grpId="0"/>
      <p:bldP spid="42" grpId="0" animBg="1"/>
      <p:bldP spid="43" grpId="0"/>
      <p:bldP spid="44" grpId="0" animBg="1"/>
      <p:bldP spid="45" grpId="0"/>
      <p:bldP spid="46" grpId="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2787" y="633046"/>
            <a:ext cx="8314006" cy="791666"/>
          </a:xfrm>
        </p:spPr>
        <p:txBody>
          <a:bodyPr>
            <a:normAutofit/>
          </a:bodyPr>
          <a:lstStyle/>
          <a:p>
            <a:r>
              <a:rPr lang="en-US" dirty="0"/>
              <a:t>MSHA Noise Exchange Rate</a:t>
            </a:r>
          </a:p>
        </p:txBody>
      </p:sp>
      <p:sp>
        <p:nvSpPr>
          <p:cNvPr id="6" name="Content Placeholder 5"/>
          <p:cNvSpPr>
            <a:spLocks noGrp="1"/>
          </p:cNvSpPr>
          <p:nvPr>
            <p:ph sz="half" idx="1"/>
          </p:nvPr>
        </p:nvSpPr>
        <p:spPr>
          <a:xfrm>
            <a:off x="407963" y="1639939"/>
            <a:ext cx="5627077" cy="3988558"/>
          </a:xfrm>
        </p:spPr>
        <p:txBody>
          <a:bodyPr/>
          <a:lstStyle/>
          <a:p>
            <a:r>
              <a:rPr lang="en-US" dirty="0"/>
              <a:t>MSHA PEL – 90 </a:t>
            </a:r>
            <a:r>
              <a:rPr lang="en-US" dirty="0" err="1"/>
              <a:t>dBA</a:t>
            </a:r>
            <a:endParaRPr lang="en-US" dirty="0"/>
          </a:p>
          <a:p>
            <a:r>
              <a:rPr lang="en-US" dirty="0"/>
              <a:t>MSHA Exchange Rate – 5 dB</a:t>
            </a:r>
          </a:p>
          <a:p>
            <a:endParaRPr lang="en-US" dirty="0"/>
          </a:p>
        </p:txBody>
      </p:sp>
      <p:graphicFrame>
        <p:nvGraphicFramePr>
          <p:cNvPr id="9" name="Content Placeholder 4"/>
          <p:cNvGraphicFramePr>
            <a:graphicFrameLocks noGrp="1"/>
          </p:cNvGraphicFramePr>
          <p:nvPr>
            <p:ph sz="half" idx="2"/>
            <p:extLst>
              <p:ext uri="{D42A27DB-BD31-4B8C-83A1-F6EECF244321}">
                <p14:modId xmlns:p14="http://schemas.microsoft.com/office/powerpoint/2010/main" val="2310472520"/>
              </p:ext>
            </p:extLst>
          </p:nvPr>
        </p:nvGraphicFramePr>
        <p:xfrm>
          <a:off x="6373525" y="1508238"/>
          <a:ext cx="4805074" cy="4251960"/>
        </p:xfrm>
        <a:graphic>
          <a:graphicData uri="http://schemas.openxmlformats.org/drawingml/2006/table">
            <a:tbl>
              <a:tblPr firstRow="1" bandRow="1">
                <a:tableStyleId>{21E4AEA4-8DFA-4A89-87EB-49C32662AFE0}</a:tableStyleId>
              </a:tblPr>
              <a:tblGrid>
                <a:gridCol w="2145001">
                  <a:extLst>
                    <a:ext uri="{9D8B030D-6E8A-4147-A177-3AD203B41FA5}">
                      <a16:colId xmlns:a16="http://schemas.microsoft.com/office/drawing/2014/main" val="20000"/>
                    </a:ext>
                  </a:extLst>
                </a:gridCol>
                <a:gridCol w="2660073">
                  <a:extLst>
                    <a:ext uri="{9D8B030D-6E8A-4147-A177-3AD203B41FA5}">
                      <a16:colId xmlns:a16="http://schemas.microsoft.com/office/drawing/2014/main" val="20001"/>
                    </a:ext>
                  </a:extLst>
                </a:gridCol>
              </a:tblGrid>
              <a:tr h="370840">
                <a:tc>
                  <a:txBody>
                    <a:bodyPr/>
                    <a:lstStyle/>
                    <a:p>
                      <a:r>
                        <a:rPr lang="en-US" dirty="0"/>
                        <a:t>Length of Exposure</a:t>
                      </a:r>
                    </a:p>
                  </a:txBody>
                  <a:tcPr marL="128405" marR="128405"/>
                </a:tc>
                <a:tc>
                  <a:txBody>
                    <a:bodyPr/>
                    <a:lstStyle/>
                    <a:p>
                      <a:pPr algn="ctr"/>
                      <a:r>
                        <a:rPr lang="en-US" dirty="0"/>
                        <a:t>MSHA</a:t>
                      </a:r>
                    </a:p>
                    <a:p>
                      <a:pPr algn="ctr"/>
                      <a:r>
                        <a:rPr lang="en-US" dirty="0"/>
                        <a:t>(5 dB</a:t>
                      </a:r>
                      <a:r>
                        <a:rPr lang="en-US" baseline="0" dirty="0"/>
                        <a:t> Exchange Rate)</a:t>
                      </a:r>
                      <a:endParaRPr lang="en-US" dirty="0"/>
                    </a:p>
                  </a:txBody>
                  <a:tcPr marL="128405" marR="128405"/>
                </a:tc>
                <a:extLst>
                  <a:ext uri="{0D108BD9-81ED-4DB2-BD59-A6C34878D82A}">
                    <a16:rowId xmlns:a16="http://schemas.microsoft.com/office/drawing/2014/main" val="10000"/>
                  </a:ext>
                </a:extLst>
              </a:tr>
              <a:tr h="370840">
                <a:tc>
                  <a:txBody>
                    <a:bodyPr/>
                    <a:lstStyle/>
                    <a:p>
                      <a:r>
                        <a:rPr lang="en-US" dirty="0"/>
                        <a:t>16 Hours</a:t>
                      </a:r>
                    </a:p>
                  </a:txBody>
                  <a:tcPr marL="128405" marR="128405">
                    <a:solidFill>
                      <a:schemeClr val="bg1">
                        <a:lumMod val="85000"/>
                      </a:schemeClr>
                    </a:solidFill>
                  </a:tcPr>
                </a:tc>
                <a:tc>
                  <a:txBody>
                    <a:bodyPr/>
                    <a:lstStyle/>
                    <a:p>
                      <a:pPr algn="ctr"/>
                      <a:r>
                        <a:rPr lang="en-US" dirty="0"/>
                        <a:t>85 </a:t>
                      </a:r>
                      <a:r>
                        <a:rPr lang="en-US" dirty="0" err="1"/>
                        <a:t>dBA</a:t>
                      </a:r>
                      <a:endParaRPr lang="en-US" dirty="0"/>
                    </a:p>
                  </a:txBody>
                  <a:tcPr marL="128405" marR="128405">
                    <a:solidFill>
                      <a:schemeClr val="bg1">
                        <a:lumMod val="85000"/>
                      </a:schemeClr>
                    </a:solidFill>
                  </a:tcPr>
                </a:tc>
                <a:extLst>
                  <a:ext uri="{0D108BD9-81ED-4DB2-BD59-A6C34878D82A}">
                    <a16:rowId xmlns:a16="http://schemas.microsoft.com/office/drawing/2014/main" val="10001"/>
                  </a:ext>
                </a:extLst>
              </a:tr>
              <a:tr h="370840">
                <a:tc>
                  <a:txBody>
                    <a:bodyPr/>
                    <a:lstStyle/>
                    <a:p>
                      <a:r>
                        <a:rPr lang="en-US" dirty="0"/>
                        <a:t>8 Hours</a:t>
                      </a:r>
                    </a:p>
                  </a:txBody>
                  <a:tcPr marL="128405" marR="128405">
                    <a:solidFill>
                      <a:schemeClr val="bg1"/>
                    </a:solidFill>
                  </a:tcPr>
                </a:tc>
                <a:tc>
                  <a:txBody>
                    <a:bodyPr/>
                    <a:lstStyle/>
                    <a:p>
                      <a:pPr algn="ctr"/>
                      <a:r>
                        <a:rPr lang="en-US" dirty="0"/>
                        <a:t>90 </a:t>
                      </a:r>
                      <a:r>
                        <a:rPr lang="en-US" dirty="0" err="1"/>
                        <a:t>dBA</a:t>
                      </a:r>
                      <a:endParaRPr lang="en-US" dirty="0"/>
                    </a:p>
                  </a:txBody>
                  <a:tcPr marL="128405" marR="128405">
                    <a:solidFill>
                      <a:schemeClr val="bg1"/>
                    </a:solidFill>
                  </a:tcPr>
                </a:tc>
                <a:extLst>
                  <a:ext uri="{0D108BD9-81ED-4DB2-BD59-A6C34878D82A}">
                    <a16:rowId xmlns:a16="http://schemas.microsoft.com/office/drawing/2014/main" val="10002"/>
                  </a:ext>
                </a:extLst>
              </a:tr>
              <a:tr h="370840">
                <a:tc>
                  <a:txBody>
                    <a:bodyPr/>
                    <a:lstStyle/>
                    <a:p>
                      <a:r>
                        <a:rPr lang="en-US" dirty="0"/>
                        <a:t>4 Hours</a:t>
                      </a:r>
                    </a:p>
                  </a:txBody>
                  <a:tcPr marL="128405" marR="128405">
                    <a:solidFill>
                      <a:schemeClr val="bg1">
                        <a:lumMod val="85000"/>
                      </a:schemeClr>
                    </a:solidFill>
                  </a:tcPr>
                </a:tc>
                <a:tc>
                  <a:txBody>
                    <a:bodyPr/>
                    <a:lstStyle/>
                    <a:p>
                      <a:pPr algn="ctr"/>
                      <a:r>
                        <a:rPr lang="en-US" dirty="0"/>
                        <a:t>95 </a:t>
                      </a:r>
                      <a:r>
                        <a:rPr lang="en-US" dirty="0" err="1"/>
                        <a:t>dBA</a:t>
                      </a:r>
                      <a:endParaRPr lang="en-US" dirty="0"/>
                    </a:p>
                  </a:txBody>
                  <a:tcPr marL="128405" marR="128405">
                    <a:solidFill>
                      <a:schemeClr val="bg1">
                        <a:lumMod val="85000"/>
                      </a:schemeClr>
                    </a:solidFill>
                  </a:tcPr>
                </a:tc>
                <a:extLst>
                  <a:ext uri="{0D108BD9-81ED-4DB2-BD59-A6C34878D82A}">
                    <a16:rowId xmlns:a16="http://schemas.microsoft.com/office/drawing/2014/main" val="10003"/>
                  </a:ext>
                </a:extLst>
              </a:tr>
              <a:tr h="370840">
                <a:tc>
                  <a:txBody>
                    <a:bodyPr/>
                    <a:lstStyle/>
                    <a:p>
                      <a:r>
                        <a:rPr lang="en-US" dirty="0"/>
                        <a:t>2 Hours</a:t>
                      </a:r>
                    </a:p>
                  </a:txBody>
                  <a:tcPr marL="128405" marR="128405">
                    <a:solidFill>
                      <a:schemeClr val="bg1"/>
                    </a:solidFill>
                  </a:tcPr>
                </a:tc>
                <a:tc>
                  <a:txBody>
                    <a:bodyPr/>
                    <a:lstStyle/>
                    <a:p>
                      <a:pPr algn="ctr"/>
                      <a:r>
                        <a:rPr lang="en-US" dirty="0"/>
                        <a:t>100 </a:t>
                      </a:r>
                      <a:r>
                        <a:rPr lang="en-US" dirty="0" err="1"/>
                        <a:t>dBA</a:t>
                      </a:r>
                      <a:endParaRPr lang="en-US" dirty="0"/>
                    </a:p>
                  </a:txBody>
                  <a:tcPr marL="128405" marR="128405">
                    <a:solidFill>
                      <a:schemeClr val="bg1"/>
                    </a:solidFill>
                  </a:tcPr>
                </a:tc>
                <a:extLst>
                  <a:ext uri="{0D108BD9-81ED-4DB2-BD59-A6C34878D82A}">
                    <a16:rowId xmlns:a16="http://schemas.microsoft.com/office/drawing/2014/main" val="10004"/>
                  </a:ext>
                </a:extLst>
              </a:tr>
              <a:tr h="370840">
                <a:tc>
                  <a:txBody>
                    <a:bodyPr/>
                    <a:lstStyle/>
                    <a:p>
                      <a:r>
                        <a:rPr lang="en-US" dirty="0"/>
                        <a:t>1 Hour</a:t>
                      </a:r>
                    </a:p>
                  </a:txBody>
                  <a:tcPr marL="128405" marR="128405">
                    <a:solidFill>
                      <a:schemeClr val="bg1">
                        <a:lumMod val="85000"/>
                      </a:schemeClr>
                    </a:solidFill>
                  </a:tcPr>
                </a:tc>
                <a:tc>
                  <a:txBody>
                    <a:bodyPr/>
                    <a:lstStyle/>
                    <a:p>
                      <a:pPr algn="ctr"/>
                      <a:r>
                        <a:rPr lang="en-US" dirty="0"/>
                        <a:t>105 </a:t>
                      </a:r>
                      <a:r>
                        <a:rPr lang="en-US" dirty="0" err="1"/>
                        <a:t>dBA</a:t>
                      </a:r>
                      <a:endParaRPr lang="en-US" dirty="0"/>
                    </a:p>
                  </a:txBody>
                  <a:tcPr marL="128405" marR="128405">
                    <a:solidFill>
                      <a:schemeClr val="bg1">
                        <a:lumMod val="85000"/>
                      </a:schemeClr>
                    </a:solidFill>
                  </a:tcPr>
                </a:tc>
                <a:extLst>
                  <a:ext uri="{0D108BD9-81ED-4DB2-BD59-A6C34878D82A}">
                    <a16:rowId xmlns:a16="http://schemas.microsoft.com/office/drawing/2014/main" val="10005"/>
                  </a:ext>
                </a:extLst>
              </a:tr>
              <a:tr h="370840">
                <a:tc>
                  <a:txBody>
                    <a:bodyPr/>
                    <a:lstStyle/>
                    <a:p>
                      <a:r>
                        <a:rPr lang="en-US" dirty="0"/>
                        <a:t>30 Minutes</a:t>
                      </a:r>
                    </a:p>
                  </a:txBody>
                  <a:tcPr marL="128405" marR="128405">
                    <a:solidFill>
                      <a:schemeClr val="bg1"/>
                    </a:solidFill>
                  </a:tcPr>
                </a:tc>
                <a:tc>
                  <a:txBody>
                    <a:bodyPr/>
                    <a:lstStyle/>
                    <a:p>
                      <a:pPr algn="ctr"/>
                      <a:r>
                        <a:rPr lang="en-US" dirty="0"/>
                        <a:t>110 </a:t>
                      </a:r>
                      <a:r>
                        <a:rPr lang="en-US" dirty="0" err="1"/>
                        <a:t>dBA</a:t>
                      </a:r>
                      <a:endParaRPr lang="en-US" dirty="0"/>
                    </a:p>
                  </a:txBody>
                  <a:tcPr marL="128405" marR="128405">
                    <a:solidFill>
                      <a:schemeClr val="bg1"/>
                    </a:solidFill>
                  </a:tcPr>
                </a:tc>
                <a:extLst>
                  <a:ext uri="{0D108BD9-81ED-4DB2-BD59-A6C34878D82A}">
                    <a16:rowId xmlns:a16="http://schemas.microsoft.com/office/drawing/2014/main" val="10006"/>
                  </a:ext>
                </a:extLst>
              </a:tr>
              <a:tr h="370840">
                <a:tc>
                  <a:txBody>
                    <a:bodyPr/>
                    <a:lstStyle/>
                    <a:p>
                      <a:r>
                        <a:rPr lang="en-US" dirty="0"/>
                        <a:t>15 Minutes</a:t>
                      </a:r>
                    </a:p>
                  </a:txBody>
                  <a:tcPr marL="128405" marR="128405">
                    <a:solidFill>
                      <a:schemeClr val="bg1">
                        <a:lumMod val="85000"/>
                      </a:schemeClr>
                    </a:solidFill>
                  </a:tcPr>
                </a:tc>
                <a:tc>
                  <a:txBody>
                    <a:bodyPr/>
                    <a:lstStyle/>
                    <a:p>
                      <a:pPr algn="ctr"/>
                      <a:r>
                        <a:rPr lang="en-US" dirty="0"/>
                        <a:t>115 </a:t>
                      </a:r>
                      <a:r>
                        <a:rPr lang="en-US" dirty="0" err="1"/>
                        <a:t>dBA</a:t>
                      </a:r>
                      <a:endParaRPr lang="en-US" dirty="0"/>
                    </a:p>
                  </a:txBody>
                  <a:tcPr marL="128405" marR="128405">
                    <a:solidFill>
                      <a:schemeClr val="bg1">
                        <a:lumMod val="85000"/>
                      </a:schemeClr>
                    </a:solidFill>
                  </a:tcPr>
                </a:tc>
                <a:extLst>
                  <a:ext uri="{0D108BD9-81ED-4DB2-BD59-A6C34878D82A}">
                    <a16:rowId xmlns:a16="http://schemas.microsoft.com/office/drawing/2014/main" val="10007"/>
                  </a:ext>
                </a:extLst>
              </a:tr>
              <a:tr h="370840">
                <a:tc>
                  <a:txBody>
                    <a:bodyPr/>
                    <a:lstStyle/>
                    <a:p>
                      <a:r>
                        <a:rPr lang="en-US" dirty="0"/>
                        <a:t>7.5 Minutes</a:t>
                      </a:r>
                    </a:p>
                  </a:txBody>
                  <a:tcPr marL="128405" marR="128405">
                    <a:solidFill>
                      <a:schemeClr val="bg1"/>
                    </a:solidFill>
                  </a:tcPr>
                </a:tc>
                <a:tc>
                  <a:txBody>
                    <a:bodyPr/>
                    <a:lstStyle/>
                    <a:p>
                      <a:pPr algn="ctr"/>
                      <a:r>
                        <a:rPr lang="en-US" dirty="0"/>
                        <a:t>120 dBA</a:t>
                      </a:r>
                    </a:p>
                  </a:txBody>
                  <a:tcPr marL="128405" marR="128405">
                    <a:solidFill>
                      <a:schemeClr val="bg1"/>
                    </a:solidFill>
                  </a:tcPr>
                </a:tc>
                <a:extLst>
                  <a:ext uri="{0D108BD9-81ED-4DB2-BD59-A6C34878D82A}">
                    <a16:rowId xmlns:a16="http://schemas.microsoft.com/office/drawing/2014/main" val="10008"/>
                  </a:ext>
                </a:extLst>
              </a:tr>
              <a:tr h="370840">
                <a:tc>
                  <a:txBody>
                    <a:bodyPr/>
                    <a:lstStyle/>
                    <a:p>
                      <a:r>
                        <a:rPr lang="en-US" dirty="0"/>
                        <a:t>3.75 Minutes</a:t>
                      </a:r>
                    </a:p>
                  </a:txBody>
                  <a:tcPr marL="128405" marR="128405">
                    <a:solidFill>
                      <a:schemeClr val="bg1">
                        <a:lumMod val="85000"/>
                      </a:schemeClr>
                    </a:solidFill>
                  </a:tcPr>
                </a:tc>
                <a:tc>
                  <a:txBody>
                    <a:bodyPr/>
                    <a:lstStyle/>
                    <a:p>
                      <a:pPr algn="ctr"/>
                      <a:r>
                        <a:rPr lang="en-US" dirty="0"/>
                        <a:t>125 </a:t>
                      </a:r>
                      <a:r>
                        <a:rPr lang="en-US" dirty="0" err="1"/>
                        <a:t>dBA</a:t>
                      </a:r>
                      <a:endParaRPr lang="en-US" dirty="0"/>
                    </a:p>
                  </a:txBody>
                  <a:tcPr marL="128405" marR="128405">
                    <a:solidFill>
                      <a:schemeClr val="bg1">
                        <a:lumMod val="85000"/>
                      </a:schemeClr>
                    </a:solidFill>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20C916DC-B21F-42C8-BDC3-D172FB33DFF5}" type="slidenum">
              <a:rPr lang="en-US" smtClean="0"/>
              <a:pPr/>
              <a:t>13</a:t>
            </a:fld>
            <a:endParaRPr lang="en-US"/>
          </a:p>
        </p:txBody>
      </p:sp>
      <p:grpSp>
        <p:nvGrpSpPr>
          <p:cNvPr id="18" name="Group 17"/>
          <p:cNvGrpSpPr/>
          <p:nvPr/>
        </p:nvGrpSpPr>
        <p:grpSpPr>
          <a:xfrm>
            <a:off x="1838381" y="3016879"/>
            <a:ext cx="2888363" cy="2982133"/>
            <a:chOff x="1628078" y="3235491"/>
            <a:chExt cx="2085278" cy="2152976"/>
          </a:xfrm>
        </p:grpSpPr>
        <p:sp>
          <p:nvSpPr>
            <p:cNvPr id="2" name="Isosceles Triangle 1"/>
            <p:cNvSpPr/>
            <p:nvPr/>
          </p:nvSpPr>
          <p:spPr>
            <a:xfrm>
              <a:off x="1628078" y="3235491"/>
              <a:ext cx="2085278" cy="1817649"/>
            </a:xfrm>
            <a:prstGeom prst="triangle">
              <a:avLst/>
            </a:prstGeom>
            <a:solidFill>
              <a:srgbClr val="92A2BD"/>
            </a:solidFill>
            <a:ln>
              <a:solidFill>
                <a:srgbClr val="92A2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068178" y="3882262"/>
              <a:ext cx="1205077" cy="1170878"/>
            </a:xfrm>
            <a:prstGeom prst="ellipse">
              <a:avLst/>
            </a:prstGeom>
            <a:solidFill>
              <a:srgbClr val="3E578E"/>
            </a:solidFill>
            <a:ln>
              <a:solidFill>
                <a:srgbClr val="3E5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68178" y="4052202"/>
              <a:ext cx="1205077" cy="733266"/>
            </a:xfrm>
            <a:prstGeom prst="rect">
              <a:avLst/>
            </a:prstGeom>
            <a:noFill/>
          </p:spPr>
          <p:txBody>
            <a:bodyPr wrap="square" rtlCol="0">
              <a:spAutoFit/>
            </a:bodyPr>
            <a:lstStyle/>
            <a:p>
              <a:pPr algn="ctr"/>
              <a:r>
                <a:rPr lang="en-US" sz="2000" dirty="0">
                  <a:solidFill>
                    <a:schemeClr val="accent4"/>
                  </a:solidFill>
                </a:rPr>
                <a:t>Noise Exposure Triangle</a:t>
              </a:r>
            </a:p>
          </p:txBody>
        </p:sp>
        <p:sp>
          <p:nvSpPr>
            <p:cNvPr id="14" name="Rectangle 13"/>
            <p:cNvSpPr/>
            <p:nvPr/>
          </p:nvSpPr>
          <p:spPr>
            <a:xfrm>
              <a:off x="2112486" y="3697025"/>
              <a:ext cx="1116459" cy="469703"/>
            </a:xfrm>
            <a:prstGeom prst="rect">
              <a:avLst/>
            </a:prstGeom>
            <a:noFill/>
          </p:spPr>
          <p:txBody>
            <a:bodyPr wrap="none" lIns="91440" tIns="45720" rIns="91440" bIns="45720">
              <a:prstTxWarp prst="textArchUp">
                <a:avLst/>
              </a:prstTxWarp>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WORKER</a:t>
              </a:r>
            </a:p>
          </p:txBody>
        </p:sp>
        <p:sp>
          <p:nvSpPr>
            <p:cNvPr id="15" name="Rectangle 14"/>
            <p:cNvSpPr/>
            <p:nvPr/>
          </p:nvSpPr>
          <p:spPr>
            <a:xfrm rot="3367379">
              <a:off x="1509948" y="4630183"/>
              <a:ext cx="1116459" cy="400110"/>
            </a:xfrm>
            <a:prstGeom prst="rect">
              <a:avLst/>
            </a:prstGeom>
            <a:noFill/>
          </p:spPr>
          <p:txBody>
            <a:bodyPr wrap="none" lIns="91440" tIns="45720" rIns="91440" bIns="45720">
              <a:prstTxWarp prst="textArchDown">
                <a:avLst/>
              </a:prstTxWarp>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DURATION</a:t>
              </a:r>
            </a:p>
          </p:txBody>
        </p:sp>
        <p:sp>
          <p:nvSpPr>
            <p:cNvPr id="16" name="Rectangle 15"/>
            <p:cNvSpPr/>
            <p:nvPr/>
          </p:nvSpPr>
          <p:spPr>
            <a:xfrm rot="17866605">
              <a:off x="2759945" y="4598101"/>
              <a:ext cx="1116459" cy="400110"/>
            </a:xfrm>
            <a:prstGeom prst="rect">
              <a:avLst/>
            </a:prstGeom>
            <a:noFill/>
          </p:spPr>
          <p:txBody>
            <a:bodyPr wrap="none" lIns="91440" tIns="45720" rIns="91440" bIns="45720">
              <a:prstTxWarp prst="textArchDown">
                <a:avLst/>
              </a:prstTxWarp>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LOUDNESS</a:t>
              </a:r>
            </a:p>
          </p:txBody>
        </p:sp>
      </p:grpSp>
      <p:sp>
        <p:nvSpPr>
          <p:cNvPr id="10" name="Rectangle 9">
            <a:extLst>
              <a:ext uri="{FF2B5EF4-FFF2-40B4-BE49-F238E27FC236}">
                <a16:creationId xmlns:a16="http://schemas.microsoft.com/office/drawing/2014/main" id="{6BCDF518-D3CD-486C-A2E8-B31C9F9FAF4E}"/>
              </a:ext>
            </a:extLst>
          </p:cNvPr>
          <p:cNvSpPr/>
          <p:nvPr/>
        </p:nvSpPr>
        <p:spPr>
          <a:xfrm>
            <a:off x="6373525" y="2757269"/>
            <a:ext cx="4805074" cy="432456"/>
          </a:xfrm>
          <a:prstGeom prst="rect">
            <a:avLst/>
          </a:prstGeom>
          <a:noFill/>
          <a:ln w="38100">
            <a:solidFill>
              <a:srgbClr val="D24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24">
            <a:extLst>
              <a:ext uri="{FF2B5EF4-FFF2-40B4-BE49-F238E27FC236}">
                <a16:creationId xmlns:a16="http://schemas.microsoft.com/office/drawing/2014/main" id="{0E26EF38-5063-48A8-8BAF-8819D23216A3}"/>
              </a:ext>
            </a:extLst>
          </p:cNvPr>
          <p:cNvSpPr/>
          <p:nvPr/>
        </p:nvSpPr>
        <p:spPr>
          <a:xfrm>
            <a:off x="11353800" y="2826328"/>
            <a:ext cx="385624" cy="345688"/>
          </a:xfrm>
          <a:prstGeom prst="leftArrow">
            <a:avLst/>
          </a:prstGeom>
          <a:solidFill>
            <a:srgbClr val="D2492A"/>
          </a:solidFill>
          <a:ln>
            <a:solidFill>
              <a:srgbClr val="D24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1E43-779E-4CF4-8EFF-A0DB66BC27B4}"/>
              </a:ext>
            </a:extLst>
          </p:cNvPr>
          <p:cNvSpPr>
            <a:spLocks noGrp="1"/>
          </p:cNvSpPr>
          <p:nvPr>
            <p:ph type="title"/>
          </p:nvPr>
        </p:nvSpPr>
        <p:spPr>
          <a:xfrm>
            <a:off x="1812715" y="669999"/>
            <a:ext cx="8587154" cy="858491"/>
          </a:xfrm>
        </p:spPr>
        <p:txBody>
          <a:bodyPr/>
          <a:lstStyle/>
          <a:p>
            <a:r>
              <a:rPr lang="en-US" dirty="0"/>
              <a:t>Employee Exposure to Noise</a:t>
            </a:r>
          </a:p>
        </p:txBody>
      </p:sp>
      <p:sp>
        <p:nvSpPr>
          <p:cNvPr id="3" name="Content Placeholder 2">
            <a:extLst>
              <a:ext uri="{FF2B5EF4-FFF2-40B4-BE49-F238E27FC236}">
                <a16:creationId xmlns:a16="http://schemas.microsoft.com/office/drawing/2014/main" id="{41DBD9FD-02AA-4ABD-A819-2D2BE31B2CCB}"/>
              </a:ext>
            </a:extLst>
          </p:cNvPr>
          <p:cNvSpPr>
            <a:spLocks noGrp="1"/>
          </p:cNvSpPr>
          <p:nvPr>
            <p:ph idx="1"/>
          </p:nvPr>
        </p:nvSpPr>
        <p:spPr>
          <a:xfrm>
            <a:off x="466251" y="2079370"/>
            <a:ext cx="6244038" cy="3027204"/>
          </a:xfrm>
        </p:spPr>
        <p:txBody>
          <a:bodyPr/>
          <a:lstStyle/>
          <a:p>
            <a:pPr marL="514350" indent="-514350">
              <a:buFont typeface="+mj-lt"/>
              <a:buAutoNum type="arabicPeriod"/>
            </a:pPr>
            <a:r>
              <a:rPr lang="en-US" sz="2800" dirty="0"/>
              <a:t>How long can you be exposed at 95 </a:t>
            </a:r>
            <a:r>
              <a:rPr lang="en-US" sz="2800" dirty="0" err="1"/>
              <a:t>dBA</a:t>
            </a:r>
            <a:r>
              <a:rPr lang="en-US" sz="2800" dirty="0" smtClean="0"/>
              <a:t>?</a:t>
            </a:r>
            <a:endParaRPr lang="en-US" sz="2800" dirty="0"/>
          </a:p>
          <a:p>
            <a:pPr marL="806958" lvl="1" indent="-514350"/>
            <a:r>
              <a:rPr lang="en-US" dirty="0"/>
              <a:t>4 </a:t>
            </a:r>
            <a:r>
              <a:rPr lang="en-US" dirty="0" smtClean="0"/>
              <a:t>hours</a:t>
            </a:r>
            <a:br>
              <a:rPr lang="en-US" dirty="0" smtClean="0"/>
            </a:br>
            <a:endParaRPr lang="en-US" dirty="0"/>
          </a:p>
          <a:p>
            <a:pPr marL="514350" indent="-514350">
              <a:buFont typeface="+mj-lt"/>
              <a:buAutoNum type="arabicPeriod"/>
            </a:pPr>
            <a:r>
              <a:rPr lang="en-US" sz="2800" dirty="0"/>
              <a:t>What, if any, actions must be taken?</a:t>
            </a:r>
          </a:p>
          <a:p>
            <a:pPr marL="806958" lvl="1" indent="-514350"/>
            <a:r>
              <a:rPr lang="en-US" dirty="0"/>
              <a:t>Actions required by standard</a:t>
            </a:r>
          </a:p>
          <a:p>
            <a:endParaRPr lang="en-US" dirty="0"/>
          </a:p>
        </p:txBody>
      </p:sp>
      <p:sp>
        <p:nvSpPr>
          <p:cNvPr id="4" name="Slide Number Placeholder 3">
            <a:extLst>
              <a:ext uri="{FF2B5EF4-FFF2-40B4-BE49-F238E27FC236}">
                <a16:creationId xmlns:a16="http://schemas.microsoft.com/office/drawing/2014/main" id="{B7217695-F39C-4B20-A8E7-190742CBC63F}"/>
              </a:ext>
            </a:extLst>
          </p:cNvPr>
          <p:cNvSpPr>
            <a:spLocks noGrp="1"/>
          </p:cNvSpPr>
          <p:nvPr>
            <p:ph type="sldNum" sz="quarter" idx="12"/>
          </p:nvPr>
        </p:nvSpPr>
        <p:spPr/>
        <p:txBody>
          <a:bodyPr/>
          <a:lstStyle/>
          <a:p>
            <a:fld id="{20C916DC-B21F-42C8-BDC3-D172FB33DFF5}" type="slidenum">
              <a:rPr lang="en-US" smtClean="0"/>
              <a:pPr/>
              <a:t>14</a:t>
            </a:fld>
            <a:endParaRPr lang="en-US"/>
          </a:p>
        </p:txBody>
      </p:sp>
      <p:pic>
        <p:nvPicPr>
          <p:cNvPr id="2050" name="Picture 2" descr="See the source image">
            <a:extLst>
              <a:ext uri="{FF2B5EF4-FFF2-40B4-BE49-F238E27FC236}">
                <a16:creationId xmlns:a16="http://schemas.microsoft.com/office/drawing/2014/main" id="{9F8B58A2-23D3-4656-B168-50FBD0BDD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74"/>
          <a:stretch/>
        </p:blipFill>
        <p:spPr bwMode="auto">
          <a:xfrm>
            <a:off x="7288364" y="1856403"/>
            <a:ext cx="4031146" cy="30493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ee the source image">
            <a:extLst>
              <a:ext uri="{FF2B5EF4-FFF2-40B4-BE49-F238E27FC236}">
                <a16:creationId xmlns:a16="http://schemas.microsoft.com/office/drawing/2014/main" id="{61FA4E4A-1C72-436D-A19B-98F71B3A79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7" t="1064" r="2183" b="4179"/>
          <a:stretch/>
        </p:blipFill>
        <p:spPr bwMode="auto">
          <a:xfrm>
            <a:off x="7024321" y="1990453"/>
            <a:ext cx="4191000" cy="291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53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07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79" y="732176"/>
            <a:ext cx="11125199" cy="585229"/>
          </a:xfrm>
        </p:spPr>
        <p:txBody>
          <a:bodyPr>
            <a:normAutofit fontScale="90000"/>
          </a:bodyPr>
          <a:lstStyle/>
          <a:p>
            <a:r>
              <a:rPr lang="en-US" dirty="0"/>
              <a:t>Key Actions Required of Mine Operators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707258883"/>
              </p:ext>
            </p:extLst>
          </p:nvPr>
        </p:nvGraphicFramePr>
        <p:xfrm>
          <a:off x="563878" y="1396720"/>
          <a:ext cx="10789922" cy="4459224"/>
        </p:xfrm>
        <a:graphic>
          <a:graphicData uri="http://schemas.openxmlformats.org/drawingml/2006/table">
            <a:tbl>
              <a:tblPr firstRow="1" firstCol="1" bandRow="1">
                <a:tableStyleId>{21E4AEA4-8DFA-4A89-87EB-49C32662AFE0}</a:tableStyleId>
              </a:tblPr>
              <a:tblGrid>
                <a:gridCol w="2449546">
                  <a:extLst>
                    <a:ext uri="{9D8B030D-6E8A-4147-A177-3AD203B41FA5}">
                      <a16:colId xmlns:a16="http://schemas.microsoft.com/office/drawing/2014/main" val="20000"/>
                    </a:ext>
                  </a:extLst>
                </a:gridCol>
                <a:gridCol w="1396366">
                  <a:extLst>
                    <a:ext uri="{9D8B030D-6E8A-4147-A177-3AD203B41FA5}">
                      <a16:colId xmlns:a16="http://schemas.microsoft.com/office/drawing/2014/main" val="20001"/>
                    </a:ext>
                  </a:extLst>
                </a:gridCol>
                <a:gridCol w="6944010">
                  <a:extLst>
                    <a:ext uri="{9D8B030D-6E8A-4147-A177-3AD203B41FA5}">
                      <a16:colId xmlns:a16="http://schemas.microsoft.com/office/drawing/2014/main" val="20002"/>
                    </a:ext>
                  </a:extLst>
                </a:gridCol>
              </a:tblGrid>
              <a:tr h="460215">
                <a:tc gridSpan="2">
                  <a:txBody>
                    <a:bodyPr/>
                    <a:lstStyle/>
                    <a:p>
                      <a:pPr marL="0" marR="0" algn="ctr">
                        <a:lnSpc>
                          <a:spcPct val="115000"/>
                        </a:lnSpc>
                        <a:spcBef>
                          <a:spcPts val="0"/>
                        </a:spcBef>
                        <a:spcAft>
                          <a:spcPts val="0"/>
                        </a:spcAft>
                      </a:pPr>
                      <a:r>
                        <a:rPr lang="en-US" sz="1400" dirty="0">
                          <a:solidFill>
                            <a:schemeClr val="tx1"/>
                          </a:solidFill>
                          <a:effectLst/>
                        </a:rPr>
                        <a:t>If a miner’s noise exposure…</a:t>
                      </a:r>
                      <a:endParaRPr lang="en-US" sz="1400" dirty="0">
                        <a:solidFill>
                          <a:schemeClr val="tx1"/>
                        </a:solidFill>
                        <a:effectLst/>
                        <a:latin typeface="Calibri"/>
                        <a:ea typeface="Calibri"/>
                        <a:cs typeface="Times New Roman"/>
                      </a:endParaRPr>
                    </a:p>
                  </a:txBody>
                  <a:tcPr marL="83051" marR="83051"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chemeClr val="tx1"/>
                          </a:solidFill>
                          <a:effectLst/>
                        </a:rPr>
                        <a:t>Then…</a:t>
                      </a:r>
                    </a:p>
                    <a:p>
                      <a:pPr marL="0" marR="0" algn="ctr">
                        <a:lnSpc>
                          <a:spcPct val="115000"/>
                        </a:lnSpc>
                        <a:spcBef>
                          <a:spcPts val="0"/>
                        </a:spcBef>
                        <a:spcAft>
                          <a:spcPts val="0"/>
                        </a:spcAft>
                      </a:pPr>
                      <a:r>
                        <a:rPr lang="en-US" sz="1400" dirty="0">
                          <a:solidFill>
                            <a:schemeClr val="tx1"/>
                          </a:solidFill>
                          <a:effectLst/>
                        </a:rPr>
                        <a:t>(Action Required by Mine Operator)</a:t>
                      </a:r>
                      <a:endParaRPr lang="en-US" sz="1400" dirty="0">
                        <a:solidFill>
                          <a:schemeClr val="tx1"/>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7763">
                <a:tc>
                  <a:txBody>
                    <a:bodyPr/>
                    <a:lstStyle/>
                    <a:p>
                      <a:pPr marL="0" marR="0">
                        <a:lnSpc>
                          <a:spcPct val="115000"/>
                        </a:lnSpc>
                        <a:spcBef>
                          <a:spcPts val="0"/>
                        </a:spcBef>
                        <a:spcAft>
                          <a:spcPts val="0"/>
                        </a:spcAft>
                      </a:pPr>
                      <a:r>
                        <a:rPr lang="en-US" sz="1200" dirty="0">
                          <a:solidFill>
                            <a:schemeClr val="tx1"/>
                          </a:solidFill>
                          <a:effectLst/>
                        </a:rPr>
                        <a:t>…is below the action level</a:t>
                      </a:r>
                      <a:endParaRPr lang="en-US" sz="1200" dirty="0">
                        <a:solidFill>
                          <a:schemeClr val="tx1"/>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a:solidFill>
                            <a:schemeClr val="accent4"/>
                          </a:solidFill>
                          <a:effectLst/>
                        </a:rPr>
                        <a:t>&lt;85</a:t>
                      </a:r>
                      <a:r>
                        <a:rPr lang="en-US" sz="1200" baseline="0" dirty="0">
                          <a:solidFill>
                            <a:schemeClr val="accent4"/>
                          </a:solidFill>
                          <a:effectLst/>
                        </a:rPr>
                        <a:t> </a:t>
                      </a:r>
                      <a:r>
                        <a:rPr lang="en-US" sz="1200" dirty="0">
                          <a:solidFill>
                            <a:schemeClr val="accent4"/>
                          </a:solidFill>
                          <a:effectLst/>
                        </a:rPr>
                        <a:t>dBA </a:t>
                      </a:r>
                      <a:r>
                        <a:rPr lang="en-US" sz="1200" dirty="0">
                          <a:solidFill>
                            <a:schemeClr val="accent4"/>
                          </a:solidFill>
                        </a:rPr>
                        <a:t>TWA</a:t>
                      </a:r>
                      <a:r>
                        <a:rPr lang="en-US" sz="1200" baseline="-25000" dirty="0">
                          <a:solidFill>
                            <a:schemeClr val="accent4"/>
                          </a:solidFill>
                        </a:rPr>
                        <a:t>8</a:t>
                      </a:r>
                      <a:endParaRPr lang="en-US" sz="1200" b="1" dirty="0">
                        <a:solidFill>
                          <a:schemeClr val="accent4"/>
                        </a:solidFill>
                        <a:effectLst/>
                        <a:latin typeface="+mn-lt"/>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1314D"/>
                    </a:solidFill>
                  </a:tcPr>
                </a:tc>
                <a:tc>
                  <a:txBody>
                    <a:bodyPr/>
                    <a:lstStyle/>
                    <a:p>
                      <a:pPr marL="342900" marR="0" lvl="0" indent="-342900">
                        <a:lnSpc>
                          <a:spcPct val="115000"/>
                        </a:lnSpc>
                        <a:spcBef>
                          <a:spcPts val="0"/>
                        </a:spcBef>
                        <a:spcAft>
                          <a:spcPts val="0"/>
                        </a:spcAft>
                        <a:buFont typeface="Symbol"/>
                        <a:buChar char=""/>
                      </a:pPr>
                      <a:r>
                        <a:rPr lang="en-US" sz="1200" dirty="0">
                          <a:solidFill>
                            <a:schemeClr val="accent4"/>
                          </a:solidFill>
                          <a:effectLst/>
                        </a:rPr>
                        <a:t>No action required</a:t>
                      </a:r>
                      <a:endParaRPr lang="en-US" sz="1200" dirty="0">
                        <a:solidFill>
                          <a:schemeClr val="accent4"/>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676400">
                <a:tc>
                  <a:txBody>
                    <a:bodyPr/>
                    <a:lstStyle/>
                    <a:p>
                      <a:pPr marL="0" marR="0">
                        <a:lnSpc>
                          <a:spcPct val="115000"/>
                        </a:lnSpc>
                        <a:spcBef>
                          <a:spcPts val="0"/>
                        </a:spcBef>
                        <a:spcAft>
                          <a:spcPts val="0"/>
                        </a:spcAft>
                      </a:pPr>
                      <a:r>
                        <a:rPr lang="en-US" sz="1200" dirty="0">
                          <a:solidFill>
                            <a:schemeClr val="tx1"/>
                          </a:solidFill>
                          <a:effectLst/>
                        </a:rPr>
                        <a:t>…equals or exceeds the action level, but does not exceed the PEL</a:t>
                      </a:r>
                      <a:endParaRPr lang="en-US" sz="1200" dirty="0">
                        <a:solidFill>
                          <a:schemeClr val="tx1"/>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a:solidFill>
                            <a:schemeClr val="accent4"/>
                          </a:solidFill>
                          <a:effectLst/>
                        </a:rPr>
                        <a:t>85 to</a:t>
                      </a:r>
                      <a:r>
                        <a:rPr lang="en-US" sz="1200" baseline="0" dirty="0">
                          <a:solidFill>
                            <a:schemeClr val="accent4"/>
                          </a:solidFill>
                          <a:effectLst/>
                        </a:rPr>
                        <a:t> &lt;</a:t>
                      </a:r>
                      <a:r>
                        <a:rPr lang="en-US" sz="1200" dirty="0">
                          <a:solidFill>
                            <a:schemeClr val="accent4"/>
                          </a:solidFill>
                          <a:effectLst/>
                        </a:rPr>
                        <a:t>90 dBA </a:t>
                      </a:r>
                      <a:r>
                        <a:rPr lang="en-US" sz="1200" dirty="0">
                          <a:solidFill>
                            <a:schemeClr val="accent4"/>
                          </a:solidFill>
                        </a:rPr>
                        <a:t>TWA</a:t>
                      </a:r>
                      <a:r>
                        <a:rPr lang="en-US" sz="1200" baseline="-25000" dirty="0">
                          <a:solidFill>
                            <a:schemeClr val="accent4"/>
                          </a:solidFill>
                        </a:rPr>
                        <a:t>8</a:t>
                      </a:r>
                      <a:endParaRPr lang="en-US" sz="1200" dirty="0">
                        <a:solidFill>
                          <a:schemeClr val="accent4"/>
                        </a:solidFill>
                        <a:effectLst/>
                      </a:endParaRPr>
                    </a:p>
                    <a:p>
                      <a:pPr marL="0" marR="0" algn="ctr">
                        <a:lnSpc>
                          <a:spcPct val="115000"/>
                        </a:lnSpc>
                        <a:spcBef>
                          <a:spcPts val="0"/>
                        </a:spcBef>
                        <a:spcAft>
                          <a:spcPts val="0"/>
                        </a:spcAft>
                      </a:pPr>
                      <a:endParaRPr lang="en-US" sz="1100" b="1" dirty="0">
                        <a:solidFill>
                          <a:schemeClr val="bg1"/>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1314D"/>
                    </a:solidFill>
                  </a:tcPr>
                </a:tc>
                <a:tc>
                  <a:txBody>
                    <a:bodyPr/>
                    <a:lstStyle/>
                    <a:p>
                      <a:pPr marL="342900" marR="0" lvl="0" indent="-342900">
                        <a:lnSpc>
                          <a:spcPct val="115000"/>
                        </a:lnSpc>
                        <a:spcBef>
                          <a:spcPts val="0"/>
                        </a:spcBef>
                        <a:spcAft>
                          <a:spcPts val="0"/>
                        </a:spcAft>
                        <a:buFont typeface="Symbol"/>
                        <a:buChar char=""/>
                      </a:pPr>
                      <a:r>
                        <a:rPr lang="en-US" sz="1200" dirty="0">
                          <a:effectLst/>
                        </a:rPr>
                        <a:t>Enroll the miner in a hearing conservation program (HCP).</a:t>
                      </a:r>
                    </a:p>
                    <a:p>
                      <a:pPr marL="800100" marR="0" lvl="1" indent="-182880">
                        <a:lnSpc>
                          <a:spcPct val="115000"/>
                        </a:lnSpc>
                        <a:spcBef>
                          <a:spcPts val="0"/>
                        </a:spcBef>
                        <a:spcAft>
                          <a:spcPts val="0"/>
                        </a:spcAft>
                        <a:buFont typeface="Arial" pitchFamily="34" charset="0"/>
                        <a:buChar char="•"/>
                      </a:pPr>
                      <a:r>
                        <a:rPr lang="en-US" sz="1200" dirty="0">
                          <a:effectLst/>
                        </a:rPr>
                        <a:t>Monitoring system</a:t>
                      </a:r>
                    </a:p>
                    <a:p>
                      <a:pPr marL="800100" marR="0" lvl="1" indent="-182880">
                        <a:lnSpc>
                          <a:spcPct val="115000"/>
                        </a:lnSpc>
                        <a:spcBef>
                          <a:spcPts val="0"/>
                        </a:spcBef>
                        <a:spcAft>
                          <a:spcPts val="0"/>
                        </a:spcAft>
                        <a:buFont typeface="Arial" pitchFamily="34" charset="0"/>
                        <a:buChar char="•"/>
                      </a:pPr>
                      <a:r>
                        <a:rPr lang="en-US" sz="1200" dirty="0">
                          <a:effectLst/>
                        </a:rPr>
                        <a:t>Voluntary use of provided hearing protectors</a:t>
                      </a:r>
                    </a:p>
                    <a:p>
                      <a:pPr marL="800100" marR="0" lvl="1" indent="-182880">
                        <a:lnSpc>
                          <a:spcPct val="115000"/>
                        </a:lnSpc>
                        <a:spcBef>
                          <a:spcPts val="0"/>
                        </a:spcBef>
                        <a:spcAft>
                          <a:spcPts val="0"/>
                        </a:spcAft>
                        <a:buFont typeface="Arial" pitchFamily="34" charset="0"/>
                        <a:buChar char="•"/>
                      </a:pPr>
                      <a:r>
                        <a:rPr lang="en-US" sz="1200" dirty="0">
                          <a:effectLst/>
                        </a:rPr>
                        <a:t>Voluntary audiometric testing</a:t>
                      </a:r>
                    </a:p>
                    <a:p>
                      <a:pPr marL="800100" marR="0" lvl="1" indent="-182880">
                        <a:lnSpc>
                          <a:spcPct val="115000"/>
                        </a:lnSpc>
                        <a:spcBef>
                          <a:spcPts val="0"/>
                        </a:spcBef>
                        <a:spcAft>
                          <a:spcPts val="0"/>
                        </a:spcAft>
                        <a:buFont typeface="Arial" pitchFamily="34" charset="0"/>
                        <a:buChar char="•"/>
                      </a:pPr>
                      <a:r>
                        <a:rPr lang="en-US" sz="1200" dirty="0">
                          <a:effectLst/>
                        </a:rPr>
                        <a:t>Training</a:t>
                      </a:r>
                    </a:p>
                    <a:p>
                      <a:pPr marL="800100" marR="0" lvl="1" indent="-182880">
                        <a:lnSpc>
                          <a:spcPct val="115000"/>
                        </a:lnSpc>
                        <a:spcBef>
                          <a:spcPts val="0"/>
                        </a:spcBef>
                        <a:spcAft>
                          <a:spcPts val="0"/>
                        </a:spcAft>
                        <a:buFont typeface="Arial" pitchFamily="34" charset="0"/>
                        <a:buChar char="•"/>
                      </a:pPr>
                      <a:r>
                        <a:rPr lang="en-US" sz="1200" dirty="0">
                          <a:effectLst/>
                        </a:rPr>
                        <a:t>Record keeping</a:t>
                      </a:r>
                    </a:p>
                    <a:p>
                      <a:pPr marL="342900" marR="0" lvl="0" indent="-342900">
                        <a:lnSpc>
                          <a:spcPct val="115000"/>
                        </a:lnSpc>
                        <a:spcBef>
                          <a:spcPts val="0"/>
                        </a:spcBef>
                        <a:spcAft>
                          <a:spcPts val="0"/>
                        </a:spcAft>
                        <a:buFont typeface="Symbol"/>
                        <a:buChar char=""/>
                      </a:pPr>
                      <a:r>
                        <a:rPr lang="en-US" sz="1200" dirty="0">
                          <a:effectLst/>
                        </a:rPr>
                        <a:t>Ensure that the hearing protectors are worn if the miner has a standard threshold shift or it will be longer than 6 months before receiving a baseline audiogram.</a:t>
                      </a:r>
                      <a:endParaRPr lang="en-US" sz="1200" dirty="0">
                        <a:effectLst/>
                        <a:latin typeface="+mn-lt"/>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66800">
                <a:tc>
                  <a:txBody>
                    <a:bodyPr/>
                    <a:lstStyle/>
                    <a:p>
                      <a:pPr marL="0" marR="0">
                        <a:lnSpc>
                          <a:spcPct val="115000"/>
                        </a:lnSpc>
                        <a:spcBef>
                          <a:spcPts val="0"/>
                        </a:spcBef>
                        <a:spcAft>
                          <a:spcPts val="0"/>
                        </a:spcAft>
                      </a:pPr>
                      <a:r>
                        <a:rPr lang="en-US" sz="1200" dirty="0">
                          <a:solidFill>
                            <a:schemeClr val="tx1"/>
                          </a:solidFill>
                          <a:effectLst/>
                        </a:rPr>
                        <a:t>…exceeds the PEL</a:t>
                      </a:r>
                      <a:endParaRPr lang="en-US" sz="1200" dirty="0">
                        <a:solidFill>
                          <a:schemeClr val="tx1"/>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u="sng" dirty="0">
                          <a:solidFill>
                            <a:schemeClr val="accent4"/>
                          </a:solidFill>
                          <a:effectLst/>
                        </a:rPr>
                        <a:t>&gt;</a:t>
                      </a:r>
                      <a:r>
                        <a:rPr lang="en-US" sz="1200" dirty="0">
                          <a:solidFill>
                            <a:schemeClr val="accent4"/>
                          </a:solidFill>
                          <a:effectLst/>
                        </a:rPr>
                        <a:t>90 dBA </a:t>
                      </a:r>
                      <a:r>
                        <a:rPr lang="en-US" sz="1200" dirty="0">
                          <a:solidFill>
                            <a:schemeClr val="accent4"/>
                          </a:solidFill>
                        </a:rPr>
                        <a:t>TWA</a:t>
                      </a:r>
                      <a:r>
                        <a:rPr lang="en-US" sz="1200" baseline="-25000" dirty="0">
                          <a:solidFill>
                            <a:schemeClr val="accent4"/>
                          </a:solidFill>
                        </a:rPr>
                        <a:t>8</a:t>
                      </a:r>
                      <a:endParaRPr lang="en-US" sz="1200" dirty="0">
                        <a:solidFill>
                          <a:schemeClr val="accent4"/>
                        </a:solidFill>
                        <a:effectLst/>
                      </a:endParaRPr>
                    </a:p>
                    <a:p>
                      <a:pPr marL="0" marR="0" algn="ctr">
                        <a:lnSpc>
                          <a:spcPct val="115000"/>
                        </a:lnSpc>
                        <a:spcBef>
                          <a:spcPts val="0"/>
                        </a:spcBef>
                        <a:spcAft>
                          <a:spcPts val="0"/>
                        </a:spcAft>
                      </a:pPr>
                      <a:endParaRPr lang="en-US" sz="1100" b="1" dirty="0">
                        <a:solidFill>
                          <a:schemeClr val="bg1"/>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1314D"/>
                    </a:solidFill>
                  </a:tcPr>
                </a:tc>
                <a:tc>
                  <a:txBody>
                    <a:bodyPr/>
                    <a:lstStyle/>
                    <a:p>
                      <a:pPr marL="342900" marR="0" lvl="0" indent="-342900">
                        <a:lnSpc>
                          <a:spcPct val="115000"/>
                        </a:lnSpc>
                        <a:spcBef>
                          <a:spcPts val="0"/>
                        </a:spcBef>
                        <a:spcAft>
                          <a:spcPts val="0"/>
                        </a:spcAft>
                        <a:buFont typeface="Symbol"/>
                        <a:buChar char=""/>
                      </a:pPr>
                      <a:r>
                        <a:rPr lang="en-US" sz="1200" dirty="0">
                          <a:solidFill>
                            <a:schemeClr val="accent4"/>
                          </a:solidFill>
                          <a:effectLst/>
                        </a:rPr>
                        <a:t>Use all feasible engineering and administrative controls to reduce miner’s noise exposure to the PEL.</a:t>
                      </a:r>
                    </a:p>
                    <a:p>
                      <a:pPr marL="342900" marR="0" lvl="0" indent="-342900">
                        <a:lnSpc>
                          <a:spcPct val="115000"/>
                        </a:lnSpc>
                        <a:spcBef>
                          <a:spcPts val="0"/>
                        </a:spcBef>
                        <a:spcAft>
                          <a:spcPts val="0"/>
                        </a:spcAft>
                        <a:buFont typeface="Symbol"/>
                        <a:buChar char=""/>
                      </a:pPr>
                      <a:r>
                        <a:rPr lang="en-US" sz="1200" dirty="0">
                          <a:solidFill>
                            <a:schemeClr val="accent4"/>
                          </a:solidFill>
                          <a:effectLst/>
                        </a:rPr>
                        <a:t>Enroll the miner in an HCP</a:t>
                      </a:r>
                      <a:r>
                        <a:rPr lang="en-US" sz="1200" baseline="0" dirty="0">
                          <a:solidFill>
                            <a:schemeClr val="accent4"/>
                          </a:solidFill>
                          <a:effectLst/>
                        </a:rPr>
                        <a:t> and ensure use of provided </a:t>
                      </a:r>
                      <a:r>
                        <a:rPr lang="en-US" sz="1200" dirty="0">
                          <a:solidFill>
                            <a:schemeClr val="accent4"/>
                          </a:solidFill>
                          <a:effectLst/>
                        </a:rPr>
                        <a:t>hearing protectors, if unable to reduce exposure to the PEL.</a:t>
                      </a:r>
                    </a:p>
                    <a:p>
                      <a:pPr marL="342900" marR="0" lvl="0" indent="-342900">
                        <a:lnSpc>
                          <a:spcPct val="115000"/>
                        </a:lnSpc>
                        <a:spcBef>
                          <a:spcPts val="0"/>
                        </a:spcBef>
                        <a:spcAft>
                          <a:spcPts val="0"/>
                        </a:spcAft>
                        <a:buFont typeface="Symbol"/>
                        <a:buChar char=""/>
                      </a:pPr>
                      <a:r>
                        <a:rPr lang="en-US" sz="1200" dirty="0">
                          <a:solidFill>
                            <a:schemeClr val="accent4"/>
                          </a:solidFill>
                          <a:effectLst/>
                        </a:rPr>
                        <a:t>Posts administrative controls and provides copy to affected miner.</a:t>
                      </a:r>
                      <a:endParaRPr lang="en-US" sz="1200" dirty="0">
                        <a:solidFill>
                          <a:schemeClr val="accent4"/>
                        </a:solidFill>
                        <a:effectLst/>
                        <a:latin typeface="+mn-lt"/>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57200">
                <a:tc>
                  <a:txBody>
                    <a:bodyPr/>
                    <a:lstStyle/>
                    <a:p>
                      <a:pPr marL="0" marR="0">
                        <a:lnSpc>
                          <a:spcPct val="115000"/>
                        </a:lnSpc>
                        <a:spcBef>
                          <a:spcPts val="0"/>
                        </a:spcBef>
                        <a:spcAft>
                          <a:spcPts val="0"/>
                        </a:spcAft>
                      </a:pPr>
                      <a:r>
                        <a:rPr lang="en-US" sz="1200" dirty="0">
                          <a:solidFill>
                            <a:schemeClr val="tx1"/>
                          </a:solidFill>
                          <a:effectLst/>
                        </a:rPr>
                        <a:t>…exceeds the dual hearing protection level</a:t>
                      </a:r>
                      <a:endParaRPr lang="en-US" sz="1200" dirty="0">
                        <a:solidFill>
                          <a:schemeClr val="tx1"/>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u="sng" dirty="0">
                          <a:solidFill>
                            <a:schemeClr val="accent4"/>
                          </a:solidFill>
                          <a:effectLst/>
                        </a:rPr>
                        <a:t>&gt;</a:t>
                      </a:r>
                      <a:r>
                        <a:rPr lang="en-US" sz="1200" dirty="0">
                          <a:solidFill>
                            <a:schemeClr val="accent4"/>
                          </a:solidFill>
                          <a:effectLst/>
                        </a:rPr>
                        <a:t>105 dBA </a:t>
                      </a:r>
                      <a:r>
                        <a:rPr lang="en-US" sz="1200" dirty="0">
                          <a:solidFill>
                            <a:schemeClr val="accent4"/>
                          </a:solidFill>
                        </a:rPr>
                        <a:t>TWA</a:t>
                      </a:r>
                      <a:r>
                        <a:rPr lang="en-US" sz="1200" baseline="-25000" dirty="0">
                          <a:solidFill>
                            <a:schemeClr val="accent4"/>
                          </a:solidFill>
                        </a:rPr>
                        <a:t>8</a:t>
                      </a:r>
                      <a:endParaRPr lang="en-US" sz="1200" dirty="0">
                        <a:solidFill>
                          <a:schemeClr val="accent4"/>
                        </a:solidFill>
                        <a:effectLst/>
                      </a:endParaRPr>
                    </a:p>
                    <a:p>
                      <a:pPr marL="0" marR="0" algn="ctr">
                        <a:lnSpc>
                          <a:spcPct val="115000"/>
                        </a:lnSpc>
                        <a:spcBef>
                          <a:spcPts val="0"/>
                        </a:spcBef>
                        <a:spcAft>
                          <a:spcPts val="0"/>
                        </a:spcAft>
                      </a:pPr>
                      <a:endParaRPr lang="en-US" sz="1100" b="1" dirty="0">
                        <a:solidFill>
                          <a:schemeClr val="bg1"/>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1314D"/>
                    </a:solidFill>
                  </a:tcPr>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rPr>
                        <a:t>Same as exceeds the PEL, plus ensure the concurrent use of provided ear plug and ear muff type hearing protectors.</a:t>
                      </a:r>
                      <a:endParaRPr lang="en-US" sz="1200" dirty="0">
                        <a:solidFill>
                          <a:schemeClr val="tx1"/>
                        </a:solidFill>
                        <a:effectLst/>
                        <a:latin typeface="+mn-lt"/>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44237">
                <a:tc>
                  <a:txBody>
                    <a:bodyPr/>
                    <a:lstStyle/>
                    <a:p>
                      <a:pPr marL="0" marR="0">
                        <a:lnSpc>
                          <a:spcPct val="115000"/>
                        </a:lnSpc>
                        <a:spcBef>
                          <a:spcPts val="0"/>
                        </a:spcBef>
                        <a:spcAft>
                          <a:spcPts val="0"/>
                        </a:spcAft>
                      </a:pPr>
                      <a:r>
                        <a:rPr lang="en-US" sz="1200" dirty="0">
                          <a:solidFill>
                            <a:schemeClr val="tx1"/>
                          </a:solidFill>
                          <a:effectLst/>
                        </a:rPr>
                        <a:t>…exceeds 115 dBA</a:t>
                      </a:r>
                      <a:endParaRPr lang="en-US" sz="1200" dirty="0">
                        <a:solidFill>
                          <a:schemeClr val="tx1"/>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a:solidFill>
                            <a:schemeClr val="accent4"/>
                          </a:solidFill>
                          <a:effectLst/>
                        </a:rPr>
                        <a:t>&gt;</a:t>
                      </a:r>
                      <a:r>
                        <a:rPr lang="en-US" sz="1200" dirty="0">
                          <a:solidFill>
                            <a:schemeClr val="accent4"/>
                          </a:solidFill>
                          <a:effectLst/>
                        </a:rPr>
                        <a:t>115 dBA</a:t>
                      </a:r>
                      <a:endParaRPr lang="en-US" sz="1200" b="1" dirty="0">
                        <a:solidFill>
                          <a:schemeClr val="accent4"/>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1314D"/>
                    </a:solidFill>
                  </a:tcPr>
                </a:tc>
                <a:tc>
                  <a:txBody>
                    <a:bodyPr/>
                    <a:lstStyle/>
                    <a:p>
                      <a:pPr marL="342900" marR="0" lvl="0" indent="-342900">
                        <a:lnSpc>
                          <a:spcPct val="115000"/>
                        </a:lnSpc>
                        <a:spcBef>
                          <a:spcPts val="0"/>
                        </a:spcBef>
                        <a:spcAft>
                          <a:spcPts val="0"/>
                        </a:spcAft>
                        <a:buFont typeface="Symbol"/>
                        <a:buChar char=""/>
                      </a:pPr>
                      <a:r>
                        <a:rPr lang="en-US" sz="1200" dirty="0">
                          <a:solidFill>
                            <a:schemeClr val="accent4"/>
                          </a:solidFill>
                          <a:effectLst/>
                        </a:rPr>
                        <a:t>No miners, including those with dual hearing protectors, are permitted to be exposed to sound levels exceeding 115 </a:t>
                      </a:r>
                      <a:r>
                        <a:rPr lang="en-US" sz="1200" dirty="0" err="1">
                          <a:solidFill>
                            <a:schemeClr val="accent4"/>
                          </a:solidFill>
                          <a:effectLst/>
                        </a:rPr>
                        <a:t>dBA</a:t>
                      </a:r>
                      <a:r>
                        <a:rPr lang="en-US" sz="1200" dirty="0">
                          <a:solidFill>
                            <a:schemeClr val="accent4"/>
                          </a:solidFill>
                          <a:effectLst/>
                        </a:rPr>
                        <a:t>.</a:t>
                      </a:r>
                      <a:endParaRPr lang="en-US" sz="1200" dirty="0">
                        <a:solidFill>
                          <a:schemeClr val="accent4"/>
                        </a:solidFill>
                        <a:effectLst/>
                        <a:latin typeface="Calibri"/>
                        <a:ea typeface="Calibri"/>
                        <a:cs typeface="Times New Roman"/>
                      </a:endParaRPr>
                    </a:p>
                  </a:txBody>
                  <a:tcPr marL="83051" marR="83051"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p:txBody>
          <a:bodyPr/>
          <a:lstStyle/>
          <a:p>
            <a:fld id="{20C916DC-B21F-42C8-BDC3-D172FB33DFF5}" type="slidenum">
              <a:rPr lang="en-US" smtClean="0"/>
              <a:pPr/>
              <a:t>15</a:t>
            </a:fld>
            <a:endParaRPr lang="en-US" dirty="0"/>
          </a:p>
        </p:txBody>
      </p:sp>
      <p:sp>
        <p:nvSpPr>
          <p:cNvPr id="7" name="Rectangle 6">
            <a:extLst>
              <a:ext uri="{FF2B5EF4-FFF2-40B4-BE49-F238E27FC236}">
                <a16:creationId xmlns:a16="http://schemas.microsoft.com/office/drawing/2014/main" id="{D0A2818F-77AD-4128-967B-5937CFD210AF}"/>
              </a:ext>
            </a:extLst>
          </p:cNvPr>
          <p:cNvSpPr/>
          <p:nvPr/>
        </p:nvSpPr>
        <p:spPr>
          <a:xfrm>
            <a:off x="563878" y="2208628"/>
            <a:ext cx="10789922" cy="2743200"/>
          </a:xfrm>
          <a:prstGeom prst="rect">
            <a:avLst/>
          </a:prstGeom>
          <a:noFill/>
          <a:ln w="50800">
            <a:solidFill>
              <a:srgbClr val="D24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24">
            <a:extLst>
              <a:ext uri="{FF2B5EF4-FFF2-40B4-BE49-F238E27FC236}">
                <a16:creationId xmlns:a16="http://schemas.microsoft.com/office/drawing/2014/main" id="{CD42C865-39E4-4DFA-BFB9-62689F81F571}"/>
              </a:ext>
            </a:extLst>
          </p:cNvPr>
          <p:cNvSpPr/>
          <p:nvPr/>
        </p:nvSpPr>
        <p:spPr>
          <a:xfrm>
            <a:off x="11426853" y="2788280"/>
            <a:ext cx="385624" cy="345688"/>
          </a:xfrm>
          <a:prstGeom prst="leftArrow">
            <a:avLst/>
          </a:prstGeom>
          <a:solidFill>
            <a:srgbClr val="D2492A"/>
          </a:solidFill>
          <a:ln>
            <a:solidFill>
              <a:srgbClr val="D24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24">
            <a:extLst>
              <a:ext uri="{FF2B5EF4-FFF2-40B4-BE49-F238E27FC236}">
                <a16:creationId xmlns:a16="http://schemas.microsoft.com/office/drawing/2014/main" id="{16EDCF4C-8D0C-4618-8211-5824652CE3F9}"/>
              </a:ext>
            </a:extLst>
          </p:cNvPr>
          <p:cNvSpPr/>
          <p:nvPr/>
        </p:nvSpPr>
        <p:spPr>
          <a:xfrm>
            <a:off x="11426853" y="4121780"/>
            <a:ext cx="385624" cy="345688"/>
          </a:xfrm>
          <a:prstGeom prst="leftArrow">
            <a:avLst/>
          </a:prstGeom>
          <a:solidFill>
            <a:srgbClr val="D2492A"/>
          </a:solidFill>
          <a:ln>
            <a:solidFill>
              <a:srgbClr val="D24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2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1E43-779E-4CF4-8EFF-A0DB66BC27B4}"/>
              </a:ext>
            </a:extLst>
          </p:cNvPr>
          <p:cNvSpPr>
            <a:spLocks noGrp="1"/>
          </p:cNvSpPr>
          <p:nvPr>
            <p:ph type="title"/>
          </p:nvPr>
        </p:nvSpPr>
        <p:spPr>
          <a:xfrm>
            <a:off x="1764680" y="562613"/>
            <a:ext cx="8662639" cy="743028"/>
          </a:xfrm>
        </p:spPr>
        <p:txBody>
          <a:bodyPr/>
          <a:lstStyle/>
          <a:p>
            <a:r>
              <a:rPr lang="en-US" dirty="0"/>
              <a:t>Employee Exposure to Noise</a:t>
            </a:r>
          </a:p>
        </p:txBody>
      </p:sp>
      <p:sp>
        <p:nvSpPr>
          <p:cNvPr id="3" name="Content Placeholder 2">
            <a:extLst>
              <a:ext uri="{FF2B5EF4-FFF2-40B4-BE49-F238E27FC236}">
                <a16:creationId xmlns:a16="http://schemas.microsoft.com/office/drawing/2014/main" id="{41DBD9FD-02AA-4ABD-A819-2D2BE31B2CCB}"/>
              </a:ext>
            </a:extLst>
          </p:cNvPr>
          <p:cNvSpPr>
            <a:spLocks noGrp="1"/>
          </p:cNvSpPr>
          <p:nvPr>
            <p:ph idx="1"/>
          </p:nvPr>
        </p:nvSpPr>
        <p:spPr>
          <a:xfrm>
            <a:off x="1086988" y="1343026"/>
            <a:ext cx="10018024" cy="2348028"/>
          </a:xfrm>
        </p:spPr>
        <p:txBody>
          <a:bodyPr/>
          <a:lstStyle/>
          <a:p>
            <a:pPr marL="514350" indent="-514350">
              <a:buFont typeface="+mj-lt"/>
              <a:buAutoNum type="arabicPeriod"/>
            </a:pPr>
            <a:r>
              <a:rPr lang="en-US" sz="2800" dirty="0"/>
              <a:t>How long can you be exposed at 95 dBA?</a:t>
            </a:r>
          </a:p>
          <a:p>
            <a:pPr marL="806958" lvl="1" indent="-514350"/>
            <a:r>
              <a:rPr lang="en-US" dirty="0"/>
              <a:t>4 hours</a:t>
            </a:r>
          </a:p>
          <a:p>
            <a:pPr marL="514350" indent="-514350">
              <a:buFont typeface="+mj-lt"/>
              <a:buAutoNum type="arabicPeriod"/>
            </a:pPr>
            <a:r>
              <a:rPr lang="en-US" sz="2800" dirty="0"/>
              <a:t>What, if any, actions must be taken?</a:t>
            </a:r>
          </a:p>
          <a:p>
            <a:pPr marL="806958" lvl="1" indent="-514350"/>
            <a:r>
              <a:rPr lang="en-US" dirty="0"/>
              <a:t>Must be enrolled in a Hearing Conservation Program</a:t>
            </a:r>
          </a:p>
          <a:p>
            <a:pPr marL="806958" lvl="1" indent="-514350"/>
            <a:r>
              <a:rPr lang="en-US" dirty="0"/>
              <a:t>Must wear hearing protection</a:t>
            </a:r>
          </a:p>
          <a:p>
            <a:pPr marL="806958" lvl="1" indent="-514350"/>
            <a:endParaRPr lang="en-US" dirty="0"/>
          </a:p>
          <a:p>
            <a:pPr marL="806958" lvl="1" indent="-514350"/>
            <a:endParaRPr lang="en-US" dirty="0"/>
          </a:p>
          <a:p>
            <a:endParaRPr lang="en-US" dirty="0"/>
          </a:p>
        </p:txBody>
      </p:sp>
      <p:sp>
        <p:nvSpPr>
          <p:cNvPr id="4" name="Slide Number Placeholder 3">
            <a:extLst>
              <a:ext uri="{FF2B5EF4-FFF2-40B4-BE49-F238E27FC236}">
                <a16:creationId xmlns:a16="http://schemas.microsoft.com/office/drawing/2014/main" id="{B7217695-F39C-4B20-A8E7-190742CBC63F}"/>
              </a:ext>
            </a:extLst>
          </p:cNvPr>
          <p:cNvSpPr>
            <a:spLocks noGrp="1"/>
          </p:cNvSpPr>
          <p:nvPr>
            <p:ph type="sldNum" sz="quarter" idx="12"/>
          </p:nvPr>
        </p:nvSpPr>
        <p:spPr/>
        <p:txBody>
          <a:bodyPr/>
          <a:lstStyle/>
          <a:p>
            <a:fld id="{20C916DC-B21F-42C8-BDC3-D172FB33DFF5}" type="slidenum">
              <a:rPr lang="en-US" smtClean="0"/>
              <a:pPr/>
              <a:t>16</a:t>
            </a:fld>
            <a:endParaRPr lang="en-US"/>
          </a:p>
        </p:txBody>
      </p:sp>
      <p:grpSp>
        <p:nvGrpSpPr>
          <p:cNvPr id="6" name="Group 5">
            <a:extLst>
              <a:ext uri="{FF2B5EF4-FFF2-40B4-BE49-F238E27FC236}">
                <a16:creationId xmlns:a16="http://schemas.microsoft.com/office/drawing/2014/main" id="{5E3275AF-4C97-493E-B268-BA0E0943BBC2}"/>
              </a:ext>
            </a:extLst>
          </p:cNvPr>
          <p:cNvGrpSpPr/>
          <p:nvPr/>
        </p:nvGrpSpPr>
        <p:grpSpPr>
          <a:xfrm>
            <a:off x="2798445" y="3930980"/>
            <a:ext cx="6793230" cy="1930498"/>
            <a:chOff x="2798445" y="3930980"/>
            <a:chExt cx="6793230" cy="1930498"/>
          </a:xfrm>
        </p:grpSpPr>
        <p:pic>
          <p:nvPicPr>
            <p:cNvPr id="4098" name="Picture 2" descr="See the source image">
              <a:extLst>
                <a:ext uri="{FF2B5EF4-FFF2-40B4-BE49-F238E27FC236}">
                  <a16:creationId xmlns:a16="http://schemas.microsoft.com/office/drawing/2014/main" id="{8DB039A8-5275-4BA0-98F4-4F13D49EB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445" y="3930980"/>
              <a:ext cx="6793230" cy="19304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B30005-8196-4BA6-88F7-72494EEB63A7}"/>
                </a:ext>
              </a:extLst>
            </p:cNvPr>
            <p:cNvSpPr txBox="1"/>
            <p:nvPr/>
          </p:nvSpPr>
          <p:spPr>
            <a:xfrm>
              <a:off x="3129914" y="4005751"/>
              <a:ext cx="1057275" cy="307777"/>
            </a:xfrm>
            <a:prstGeom prst="rect">
              <a:avLst/>
            </a:prstGeom>
            <a:solidFill>
              <a:schemeClr val="accent4"/>
            </a:solidFill>
          </p:spPr>
          <p:txBody>
            <a:bodyPr wrap="square" rtlCol="0">
              <a:spAutoFit/>
            </a:bodyPr>
            <a:lstStyle/>
            <a:p>
              <a:pPr algn="ctr"/>
              <a:r>
                <a:rPr lang="en-US" sz="1400" b="1" dirty="0"/>
                <a:t>Measure</a:t>
              </a:r>
              <a:endParaRPr lang="en-US" b="1" dirty="0"/>
            </a:p>
          </p:txBody>
        </p:sp>
        <p:sp>
          <p:nvSpPr>
            <p:cNvPr id="9" name="TextBox 8">
              <a:extLst>
                <a:ext uri="{FF2B5EF4-FFF2-40B4-BE49-F238E27FC236}">
                  <a16:creationId xmlns:a16="http://schemas.microsoft.com/office/drawing/2014/main" id="{11ABDD6C-5D46-4960-81E9-3521D483B5EC}"/>
                </a:ext>
              </a:extLst>
            </p:cNvPr>
            <p:cNvSpPr txBox="1"/>
            <p:nvPr/>
          </p:nvSpPr>
          <p:spPr>
            <a:xfrm>
              <a:off x="4907907" y="4005750"/>
              <a:ext cx="1057275" cy="307777"/>
            </a:xfrm>
            <a:prstGeom prst="rect">
              <a:avLst/>
            </a:prstGeom>
            <a:solidFill>
              <a:schemeClr val="accent4"/>
            </a:solidFill>
          </p:spPr>
          <p:txBody>
            <a:bodyPr wrap="square" rtlCol="0">
              <a:spAutoFit/>
            </a:bodyPr>
            <a:lstStyle/>
            <a:p>
              <a:pPr algn="ctr"/>
              <a:r>
                <a:rPr lang="en-US" sz="1400" b="1" dirty="0"/>
                <a:t>Protect</a:t>
              </a:r>
            </a:p>
          </p:txBody>
        </p:sp>
        <p:sp>
          <p:nvSpPr>
            <p:cNvPr id="10" name="TextBox 9">
              <a:extLst>
                <a:ext uri="{FF2B5EF4-FFF2-40B4-BE49-F238E27FC236}">
                  <a16:creationId xmlns:a16="http://schemas.microsoft.com/office/drawing/2014/main" id="{3C5DD187-4705-417E-BAA4-1BF74A8B9F96}"/>
                </a:ext>
              </a:extLst>
            </p:cNvPr>
            <p:cNvSpPr txBox="1"/>
            <p:nvPr/>
          </p:nvSpPr>
          <p:spPr>
            <a:xfrm>
              <a:off x="6685900" y="4005750"/>
              <a:ext cx="1057275" cy="307777"/>
            </a:xfrm>
            <a:prstGeom prst="rect">
              <a:avLst/>
            </a:prstGeom>
            <a:solidFill>
              <a:schemeClr val="accent4"/>
            </a:solidFill>
          </p:spPr>
          <p:txBody>
            <a:bodyPr wrap="square" rtlCol="0">
              <a:spAutoFit/>
            </a:bodyPr>
            <a:lstStyle/>
            <a:p>
              <a:pPr algn="ctr"/>
              <a:r>
                <a:rPr lang="en-US" sz="1400" b="1" dirty="0"/>
                <a:t>Train</a:t>
              </a:r>
              <a:endParaRPr lang="en-US" b="1" dirty="0"/>
            </a:p>
          </p:txBody>
        </p:sp>
        <p:sp>
          <p:nvSpPr>
            <p:cNvPr id="11" name="TextBox 10">
              <a:extLst>
                <a:ext uri="{FF2B5EF4-FFF2-40B4-BE49-F238E27FC236}">
                  <a16:creationId xmlns:a16="http://schemas.microsoft.com/office/drawing/2014/main" id="{ACA7E922-D503-414D-9153-4D5DF1B668B1}"/>
                </a:ext>
              </a:extLst>
            </p:cNvPr>
            <p:cNvSpPr txBox="1"/>
            <p:nvPr/>
          </p:nvSpPr>
          <p:spPr>
            <a:xfrm>
              <a:off x="8296508" y="4005750"/>
              <a:ext cx="1037063" cy="307777"/>
            </a:xfrm>
            <a:prstGeom prst="rect">
              <a:avLst/>
            </a:prstGeom>
            <a:solidFill>
              <a:schemeClr val="accent4"/>
            </a:solidFill>
          </p:spPr>
          <p:txBody>
            <a:bodyPr wrap="square" rtlCol="0">
              <a:spAutoFit/>
            </a:bodyPr>
            <a:lstStyle/>
            <a:p>
              <a:r>
                <a:rPr lang="en-US" sz="1400" b="1" dirty="0"/>
                <a:t>Evaluate</a:t>
              </a:r>
            </a:p>
          </p:txBody>
        </p:sp>
        <p:sp>
          <p:nvSpPr>
            <p:cNvPr id="12" name="TextBox 11">
              <a:extLst>
                <a:ext uri="{FF2B5EF4-FFF2-40B4-BE49-F238E27FC236}">
                  <a16:creationId xmlns:a16="http://schemas.microsoft.com/office/drawing/2014/main" id="{7D1E5229-8815-40AC-A6CE-D6C3173A4A61}"/>
                </a:ext>
              </a:extLst>
            </p:cNvPr>
            <p:cNvSpPr txBox="1"/>
            <p:nvPr/>
          </p:nvSpPr>
          <p:spPr>
            <a:xfrm>
              <a:off x="4187189" y="5457384"/>
              <a:ext cx="1057275" cy="307777"/>
            </a:xfrm>
            <a:prstGeom prst="rect">
              <a:avLst/>
            </a:prstGeom>
            <a:solidFill>
              <a:schemeClr val="accent4"/>
            </a:solidFill>
          </p:spPr>
          <p:txBody>
            <a:bodyPr wrap="square" rtlCol="0">
              <a:spAutoFit/>
            </a:bodyPr>
            <a:lstStyle/>
            <a:p>
              <a:pPr algn="ctr"/>
              <a:r>
                <a:rPr lang="en-US" sz="1400" b="1" dirty="0"/>
                <a:t>Control</a:t>
              </a:r>
            </a:p>
          </p:txBody>
        </p:sp>
        <p:sp>
          <p:nvSpPr>
            <p:cNvPr id="13" name="TextBox 12">
              <a:extLst>
                <a:ext uri="{FF2B5EF4-FFF2-40B4-BE49-F238E27FC236}">
                  <a16:creationId xmlns:a16="http://schemas.microsoft.com/office/drawing/2014/main" id="{DD69AEF4-B539-457B-B170-8FA54D1BA754}"/>
                </a:ext>
              </a:extLst>
            </p:cNvPr>
            <p:cNvSpPr txBox="1"/>
            <p:nvPr/>
          </p:nvSpPr>
          <p:spPr>
            <a:xfrm>
              <a:off x="5666422" y="5457384"/>
              <a:ext cx="1057275" cy="307777"/>
            </a:xfrm>
            <a:prstGeom prst="rect">
              <a:avLst/>
            </a:prstGeom>
            <a:solidFill>
              <a:schemeClr val="accent4"/>
            </a:solidFill>
          </p:spPr>
          <p:txBody>
            <a:bodyPr wrap="square" rtlCol="0">
              <a:spAutoFit/>
            </a:bodyPr>
            <a:lstStyle/>
            <a:p>
              <a:pPr algn="ctr"/>
              <a:r>
                <a:rPr lang="en-US" sz="1400" b="1" dirty="0"/>
                <a:t>Check</a:t>
              </a:r>
              <a:endParaRPr lang="en-US" b="1" dirty="0"/>
            </a:p>
          </p:txBody>
        </p:sp>
        <p:sp>
          <p:nvSpPr>
            <p:cNvPr id="14" name="TextBox 13">
              <a:extLst>
                <a:ext uri="{FF2B5EF4-FFF2-40B4-BE49-F238E27FC236}">
                  <a16:creationId xmlns:a16="http://schemas.microsoft.com/office/drawing/2014/main" id="{0383C4E8-8BBE-4E4D-8277-3C0EC7BD855C}"/>
                </a:ext>
              </a:extLst>
            </p:cNvPr>
            <p:cNvSpPr txBox="1"/>
            <p:nvPr/>
          </p:nvSpPr>
          <p:spPr>
            <a:xfrm>
              <a:off x="7851619" y="5457383"/>
              <a:ext cx="1057275" cy="307777"/>
            </a:xfrm>
            <a:prstGeom prst="rect">
              <a:avLst/>
            </a:prstGeom>
            <a:solidFill>
              <a:schemeClr val="accent4"/>
            </a:solidFill>
          </p:spPr>
          <p:txBody>
            <a:bodyPr wrap="square" rtlCol="0">
              <a:spAutoFit/>
            </a:bodyPr>
            <a:lstStyle/>
            <a:p>
              <a:pPr algn="ctr"/>
              <a:r>
                <a:rPr lang="en-US" sz="1400" b="1" dirty="0"/>
                <a:t>Record</a:t>
              </a:r>
            </a:p>
          </p:txBody>
        </p:sp>
      </p:grpSp>
    </p:spTree>
    <p:extLst>
      <p:ext uri="{BB962C8B-B14F-4D97-AF65-F5344CB8AC3E}">
        <p14:creationId xmlns:p14="http://schemas.microsoft.com/office/powerpoint/2010/main" val="470146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43F-4A9C-450C-82D8-6314C951BCEB}"/>
              </a:ext>
            </a:extLst>
          </p:cNvPr>
          <p:cNvSpPr>
            <a:spLocks noGrp="1"/>
          </p:cNvSpPr>
          <p:nvPr>
            <p:ph type="title"/>
          </p:nvPr>
        </p:nvSpPr>
        <p:spPr>
          <a:xfrm>
            <a:off x="2447507" y="594841"/>
            <a:ext cx="7357946" cy="759799"/>
          </a:xfrm>
        </p:spPr>
        <p:txBody>
          <a:bodyPr/>
          <a:lstStyle/>
          <a:p>
            <a:r>
              <a:rPr lang="en-US" dirty="0"/>
              <a:t>Hazard Control Methods</a:t>
            </a:r>
          </a:p>
        </p:txBody>
      </p:sp>
      <p:sp>
        <p:nvSpPr>
          <p:cNvPr id="3" name="Content Placeholder 2">
            <a:extLst>
              <a:ext uri="{FF2B5EF4-FFF2-40B4-BE49-F238E27FC236}">
                <a16:creationId xmlns:a16="http://schemas.microsoft.com/office/drawing/2014/main" id="{BD024A38-87CC-41D5-A74A-D913C148F464}"/>
              </a:ext>
            </a:extLst>
          </p:cNvPr>
          <p:cNvSpPr>
            <a:spLocks noGrp="1"/>
          </p:cNvSpPr>
          <p:nvPr>
            <p:ph idx="1"/>
          </p:nvPr>
        </p:nvSpPr>
        <p:spPr>
          <a:xfrm>
            <a:off x="1097280" y="1354640"/>
            <a:ext cx="10058400" cy="4635612"/>
          </a:xfrm>
        </p:spPr>
        <p:txBody>
          <a:bodyPr/>
          <a:lstStyle/>
          <a:p>
            <a:pPr marL="514350" indent="-514350">
              <a:buFont typeface="+mj-lt"/>
              <a:buAutoNum type="arabicPeriod" startAt="3"/>
            </a:pPr>
            <a:r>
              <a:rPr lang="en-US" sz="3200" b="1" dirty="0">
                <a:solidFill>
                  <a:srgbClr val="D2492A"/>
                </a:solidFill>
              </a:rPr>
              <a:t>Physical Hazards</a:t>
            </a:r>
          </a:p>
          <a:p>
            <a:pPr marL="0" indent="0">
              <a:buNone/>
            </a:pPr>
            <a:r>
              <a:rPr lang="en-US" dirty="0"/>
              <a:t>Exposure to noise</a:t>
            </a:r>
            <a:br>
              <a:rPr lang="en-US" dirty="0"/>
            </a:br>
            <a:endParaRPr lang="en-US" dirty="0"/>
          </a:p>
          <a:p>
            <a:pPr marL="749808" lvl="1" indent="-457200"/>
            <a:r>
              <a:rPr lang="en-US" dirty="0"/>
              <a:t>Automate drilling operations</a:t>
            </a:r>
          </a:p>
          <a:p>
            <a:pPr marL="749808" lvl="1" indent="-457200"/>
            <a:r>
              <a:rPr lang="en-US" dirty="0"/>
              <a:t>Reduce noise levels by changing </a:t>
            </a:r>
            <a:br>
              <a:rPr lang="en-US" dirty="0"/>
            </a:br>
            <a:r>
              <a:rPr lang="en-US" dirty="0"/>
              <a:t>out the hydraulic pumps</a:t>
            </a:r>
          </a:p>
          <a:p>
            <a:pPr marL="749808" lvl="1" indent="-457200"/>
            <a:r>
              <a:rPr lang="en-US" dirty="0"/>
              <a:t>Enhance sound proofing of the</a:t>
            </a:r>
            <a:br>
              <a:rPr lang="en-US" dirty="0"/>
            </a:br>
            <a:r>
              <a:rPr lang="en-US" dirty="0"/>
              <a:t>cab to isolate the noise sources</a:t>
            </a:r>
          </a:p>
          <a:p>
            <a:pPr marL="749808" lvl="1" indent="-457200"/>
            <a:r>
              <a:rPr lang="en-US" dirty="0"/>
              <a:t>Reduce time in cab drilling</a:t>
            </a:r>
          </a:p>
          <a:p>
            <a:pPr marL="749808" lvl="1" indent="-457200"/>
            <a:r>
              <a:rPr lang="en-US" dirty="0"/>
              <a:t>Wear hearing protection</a:t>
            </a:r>
          </a:p>
          <a:p>
            <a:pPr marL="806958" lvl="1" indent="-514350"/>
            <a:endParaRPr lang="en-US" dirty="0"/>
          </a:p>
          <a:p>
            <a:endParaRPr lang="en-US" dirty="0"/>
          </a:p>
        </p:txBody>
      </p:sp>
      <p:sp>
        <p:nvSpPr>
          <p:cNvPr id="4" name="Slide Number Placeholder 3">
            <a:extLst>
              <a:ext uri="{FF2B5EF4-FFF2-40B4-BE49-F238E27FC236}">
                <a16:creationId xmlns:a16="http://schemas.microsoft.com/office/drawing/2014/main" id="{C0EADEE6-2A66-4B50-A092-A621478A65A2}"/>
              </a:ext>
            </a:extLst>
          </p:cNvPr>
          <p:cNvSpPr>
            <a:spLocks noGrp="1"/>
          </p:cNvSpPr>
          <p:nvPr>
            <p:ph type="sldNum" sz="quarter" idx="12"/>
          </p:nvPr>
        </p:nvSpPr>
        <p:spPr/>
        <p:txBody>
          <a:bodyPr/>
          <a:lstStyle/>
          <a:p>
            <a:fld id="{20C916DC-B21F-42C8-BDC3-D172FB33DFF5}" type="slidenum">
              <a:rPr lang="en-US" smtClean="0"/>
              <a:pPr/>
              <a:t>17</a:t>
            </a:fld>
            <a:endParaRPr lang="en-US"/>
          </a:p>
        </p:txBody>
      </p:sp>
      <p:pic>
        <p:nvPicPr>
          <p:cNvPr id="19" name="Content Placeholder 18">
            <a:extLst>
              <a:ext uri="{FF2B5EF4-FFF2-40B4-BE49-F238E27FC236}">
                <a16:creationId xmlns:a16="http://schemas.microsoft.com/office/drawing/2014/main" id="{C269B5F5-86F5-421A-85F4-E0C7F19B2024}"/>
              </a:ext>
            </a:extLst>
          </p:cNvPr>
          <p:cNvPicPr>
            <a:picLocks noGrp="1" noChangeAspect="1"/>
          </p:cNvPicPr>
          <p:nvPr>
            <p:ph sz="half" idx="4294967295"/>
          </p:nvPr>
        </p:nvPicPr>
        <p:blipFill>
          <a:blip r:embed="rId2"/>
          <a:stretch>
            <a:fillRect/>
          </a:stretch>
        </p:blipFill>
        <p:spPr>
          <a:xfrm>
            <a:off x="7132211" y="1944764"/>
            <a:ext cx="4937125" cy="3363913"/>
          </a:xfrm>
          <a:prstGeom prst="rect">
            <a:avLst/>
          </a:prstGeom>
        </p:spPr>
      </p:pic>
      <p:sp>
        <p:nvSpPr>
          <p:cNvPr id="11" name="Rectangle 10">
            <a:extLst>
              <a:ext uri="{FF2B5EF4-FFF2-40B4-BE49-F238E27FC236}">
                <a16:creationId xmlns:a16="http://schemas.microsoft.com/office/drawing/2014/main" id="{4AD9EEE0-634B-4C55-99EC-EE4FBCB59E05}"/>
              </a:ext>
            </a:extLst>
          </p:cNvPr>
          <p:cNvSpPr/>
          <p:nvPr/>
        </p:nvSpPr>
        <p:spPr>
          <a:xfrm>
            <a:off x="1780583" y="3115076"/>
            <a:ext cx="5233534" cy="754034"/>
          </a:xfrm>
          <a:prstGeom prst="rect">
            <a:avLst/>
          </a:prstGeom>
          <a:noFill/>
          <a:ln w="19050">
            <a:solidFill>
              <a:srgbClr val="92A2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E109D4-5A60-4682-B53A-1A685F4129A3}"/>
              </a:ext>
            </a:extLst>
          </p:cNvPr>
          <p:cNvSpPr/>
          <p:nvPr/>
        </p:nvSpPr>
        <p:spPr>
          <a:xfrm>
            <a:off x="1780583" y="3874875"/>
            <a:ext cx="5233534" cy="686005"/>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9D94FC-ABD8-44F2-9934-36A7857673EF}"/>
              </a:ext>
            </a:extLst>
          </p:cNvPr>
          <p:cNvSpPr/>
          <p:nvPr/>
        </p:nvSpPr>
        <p:spPr>
          <a:xfrm>
            <a:off x="1780583" y="4566645"/>
            <a:ext cx="5233534" cy="413381"/>
          </a:xfrm>
          <a:prstGeom prst="rect">
            <a:avLst/>
          </a:prstGeom>
          <a:noFill/>
          <a:ln w="19050">
            <a:solidFill>
              <a:srgbClr val="D24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9B9D62-2F89-4B4F-B7F1-F3AE48B9DA84}"/>
              </a:ext>
            </a:extLst>
          </p:cNvPr>
          <p:cNvSpPr/>
          <p:nvPr/>
        </p:nvSpPr>
        <p:spPr>
          <a:xfrm>
            <a:off x="1782001" y="4980027"/>
            <a:ext cx="5232116" cy="377072"/>
          </a:xfrm>
          <a:prstGeom prst="rect">
            <a:avLst/>
          </a:prstGeom>
          <a:noFill/>
          <a:ln w="19050">
            <a:solidFill>
              <a:srgbClr val="F08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560164-B8E5-4AA7-B734-9FBD5D29EAFF}"/>
              </a:ext>
            </a:extLst>
          </p:cNvPr>
          <p:cNvSpPr/>
          <p:nvPr/>
        </p:nvSpPr>
        <p:spPr>
          <a:xfrm>
            <a:off x="1780583" y="2697622"/>
            <a:ext cx="5233534" cy="417454"/>
          </a:xfrm>
          <a:prstGeom prst="rect">
            <a:avLst/>
          </a:prstGeom>
          <a:noFill/>
          <a:ln w="19050">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68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0B14-F136-4D92-B950-EDB9BB501328}"/>
              </a:ext>
            </a:extLst>
          </p:cNvPr>
          <p:cNvSpPr>
            <a:spLocks noGrp="1"/>
          </p:cNvSpPr>
          <p:nvPr>
            <p:ph type="title"/>
          </p:nvPr>
        </p:nvSpPr>
        <p:spPr>
          <a:xfrm>
            <a:off x="313495" y="20042"/>
            <a:ext cx="3529950" cy="536084"/>
          </a:xfrm>
        </p:spPr>
        <p:txBody>
          <a:bodyPr>
            <a:normAutofit/>
          </a:bodyPr>
          <a:lstStyle/>
          <a:p>
            <a:r>
              <a:rPr lang="en-US" sz="2800" dirty="0"/>
              <a:t>Dress the Miner</a:t>
            </a:r>
          </a:p>
        </p:txBody>
      </p:sp>
      <p:sp>
        <p:nvSpPr>
          <p:cNvPr id="4" name="Slide Number Placeholder 3">
            <a:extLst>
              <a:ext uri="{FF2B5EF4-FFF2-40B4-BE49-F238E27FC236}">
                <a16:creationId xmlns:a16="http://schemas.microsoft.com/office/drawing/2014/main" id="{B84C828E-B9CD-44C3-BB67-EAF132759D7A}"/>
              </a:ext>
            </a:extLst>
          </p:cNvPr>
          <p:cNvSpPr>
            <a:spLocks noGrp="1"/>
          </p:cNvSpPr>
          <p:nvPr>
            <p:ph type="sldNum" sz="quarter" idx="12"/>
          </p:nvPr>
        </p:nvSpPr>
        <p:spPr/>
        <p:txBody>
          <a:bodyPr/>
          <a:lstStyle/>
          <a:p>
            <a:fld id="{20C916DC-B21F-42C8-BDC3-D172FB33DFF5}" type="slidenum">
              <a:rPr lang="en-US" smtClean="0"/>
              <a:pPr/>
              <a:t>18</a:t>
            </a:fld>
            <a:endParaRPr lang="en-US"/>
          </a:p>
        </p:txBody>
      </p:sp>
      <p:pic>
        <p:nvPicPr>
          <p:cNvPr id="1026" name="Picture 2">
            <a:extLst>
              <a:ext uri="{FF2B5EF4-FFF2-40B4-BE49-F238E27FC236}">
                <a16:creationId xmlns:a16="http://schemas.microsoft.com/office/drawing/2014/main" id="{AEF87AA6-09AA-4EAC-A066-F7D9E78559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342" y="120218"/>
            <a:ext cx="1836278" cy="6060140"/>
          </a:xfrm>
          <a:prstGeom prst="rect">
            <a:avLst/>
          </a:prstGeom>
          <a:noFill/>
          <a:extLst>
            <a:ext uri="{909E8E84-426E-40DD-AFC4-6F175D3DCCD1}">
              <a14:hiddenFill xmlns:a14="http://schemas.microsoft.com/office/drawing/2010/main">
                <a:solidFill>
                  <a:srgbClr val="FFFFFF"/>
                </a:solidFill>
              </a14:hiddenFill>
            </a:ext>
          </a:extLst>
        </p:spPr>
      </p:pic>
      <p:grpSp>
        <p:nvGrpSpPr>
          <p:cNvPr id="1040" name="Group 1039">
            <a:extLst>
              <a:ext uri="{FF2B5EF4-FFF2-40B4-BE49-F238E27FC236}">
                <a16:creationId xmlns:a16="http://schemas.microsoft.com/office/drawing/2014/main" id="{EA673774-C5AB-446B-9595-8E9872EEF8FB}"/>
              </a:ext>
            </a:extLst>
          </p:cNvPr>
          <p:cNvGrpSpPr/>
          <p:nvPr/>
        </p:nvGrpSpPr>
        <p:grpSpPr>
          <a:xfrm>
            <a:off x="7692599" y="5561891"/>
            <a:ext cx="837763" cy="618467"/>
            <a:chOff x="5425231" y="5594271"/>
            <a:chExt cx="837763" cy="618467"/>
          </a:xfrm>
        </p:grpSpPr>
        <p:pic>
          <p:nvPicPr>
            <p:cNvPr id="58" name="Picture 57" descr="A black and white logo&#10;&#10;Description automatically generated with medium confidence">
              <a:extLst>
                <a:ext uri="{FF2B5EF4-FFF2-40B4-BE49-F238E27FC236}">
                  <a16:creationId xmlns:a16="http://schemas.microsoft.com/office/drawing/2014/main" id="{0D4079E3-17BD-4E5C-BCC5-8491539F60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53262" y="5598139"/>
              <a:ext cx="409732" cy="614599"/>
            </a:xfrm>
            <a:prstGeom prst="rect">
              <a:avLst/>
            </a:prstGeom>
          </p:spPr>
        </p:pic>
        <p:pic>
          <p:nvPicPr>
            <p:cNvPr id="60" name="Picture 59" descr="A black and white logo&#10;&#10;Description automatically generated with medium confidence">
              <a:extLst>
                <a:ext uri="{FF2B5EF4-FFF2-40B4-BE49-F238E27FC236}">
                  <a16:creationId xmlns:a16="http://schemas.microsoft.com/office/drawing/2014/main" id="{B10D2494-5B56-4561-B999-A1DC4CE594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425231" y="5594271"/>
              <a:ext cx="409733" cy="614599"/>
            </a:xfrm>
            <a:prstGeom prst="rect">
              <a:avLst/>
            </a:prstGeom>
          </p:spPr>
        </p:pic>
      </p:grpSp>
      <p:grpSp>
        <p:nvGrpSpPr>
          <p:cNvPr id="1042" name="Steel Toe Boots">
            <a:extLst>
              <a:ext uri="{FF2B5EF4-FFF2-40B4-BE49-F238E27FC236}">
                <a16:creationId xmlns:a16="http://schemas.microsoft.com/office/drawing/2014/main" id="{E9CFD3AB-AF07-41B0-A426-1CB9D85FE66F}"/>
              </a:ext>
            </a:extLst>
          </p:cNvPr>
          <p:cNvGrpSpPr/>
          <p:nvPr/>
        </p:nvGrpSpPr>
        <p:grpSpPr>
          <a:xfrm>
            <a:off x="9371507" y="339758"/>
            <a:ext cx="968369" cy="1235330"/>
            <a:chOff x="5362639" y="4945028"/>
            <a:chExt cx="968369" cy="1235330"/>
          </a:xfrm>
        </p:grpSpPr>
        <p:pic>
          <p:nvPicPr>
            <p:cNvPr id="62" name="Picture 61">
              <a:extLst>
                <a:ext uri="{FF2B5EF4-FFF2-40B4-BE49-F238E27FC236}">
                  <a16:creationId xmlns:a16="http://schemas.microsoft.com/office/drawing/2014/main" id="{90C56411-C617-4C23-94E8-DDFBF45AD8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801581" y="4945028"/>
              <a:ext cx="529427" cy="1235329"/>
            </a:xfrm>
            <a:prstGeom prst="rect">
              <a:avLst/>
            </a:prstGeom>
          </p:spPr>
        </p:pic>
        <p:pic>
          <p:nvPicPr>
            <p:cNvPr id="1024" name="Picture 1023">
              <a:extLst>
                <a:ext uri="{FF2B5EF4-FFF2-40B4-BE49-F238E27FC236}">
                  <a16:creationId xmlns:a16="http://schemas.microsoft.com/office/drawing/2014/main" id="{EAFC1A5F-A88B-4849-A85C-F417EC0EEE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62639" y="4945029"/>
              <a:ext cx="529427" cy="1235329"/>
            </a:xfrm>
            <a:prstGeom prst="rect">
              <a:avLst/>
            </a:prstGeom>
          </p:spPr>
        </p:pic>
      </p:grpSp>
      <p:grpSp>
        <p:nvGrpSpPr>
          <p:cNvPr id="1037" name="Street Clothes">
            <a:extLst>
              <a:ext uri="{FF2B5EF4-FFF2-40B4-BE49-F238E27FC236}">
                <a16:creationId xmlns:a16="http://schemas.microsoft.com/office/drawing/2014/main" id="{920C8D87-51DE-4146-B768-55ADF5D0465C}"/>
              </a:ext>
            </a:extLst>
          </p:cNvPr>
          <p:cNvGrpSpPr/>
          <p:nvPr/>
        </p:nvGrpSpPr>
        <p:grpSpPr>
          <a:xfrm>
            <a:off x="7214189" y="958406"/>
            <a:ext cx="1824564" cy="4843113"/>
            <a:chOff x="4935270" y="997828"/>
            <a:chExt cx="1824564" cy="4843113"/>
          </a:xfrm>
        </p:grpSpPr>
        <p:pic>
          <p:nvPicPr>
            <p:cNvPr id="16" name="Picture 15" descr="A picture containing indoor, dark&#10;&#10;Description automatically generated">
              <a:extLst>
                <a:ext uri="{FF2B5EF4-FFF2-40B4-BE49-F238E27FC236}">
                  <a16:creationId xmlns:a16="http://schemas.microsoft.com/office/drawing/2014/main" id="{04391CAE-54B1-45C3-B145-2A37DB97A7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265237" y="2547290"/>
              <a:ext cx="1132956" cy="3293651"/>
            </a:xfrm>
            <a:prstGeom prst="rect">
              <a:avLst/>
            </a:prstGeom>
          </p:spPr>
        </p:pic>
        <p:pic>
          <p:nvPicPr>
            <p:cNvPr id="1027" name="Picture 1026" descr="A picture containing text, shirt&#10;&#10;Description automatically generated">
              <a:extLst>
                <a:ext uri="{FF2B5EF4-FFF2-40B4-BE49-F238E27FC236}">
                  <a16:creationId xmlns:a16="http://schemas.microsoft.com/office/drawing/2014/main" id="{67F6E05B-2583-4FE9-A15C-A4E7D886EC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5270" y="997828"/>
              <a:ext cx="1824564" cy="2241675"/>
            </a:xfrm>
            <a:prstGeom prst="rect">
              <a:avLst/>
            </a:prstGeom>
          </p:spPr>
        </p:pic>
      </p:grpSp>
      <p:pic>
        <p:nvPicPr>
          <p:cNvPr id="20" name="Brown Coveralls" descr="A close - up of a military uniform&#10;&#10;Description automatically generated with medium confidence">
            <a:extLst>
              <a:ext uri="{FF2B5EF4-FFF2-40B4-BE49-F238E27FC236}">
                <a16:creationId xmlns:a16="http://schemas.microsoft.com/office/drawing/2014/main" id="{CFCE7A80-25F3-4CEB-BE22-A8AFF52805C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45109" y="869461"/>
            <a:ext cx="1899520" cy="5221997"/>
          </a:xfrm>
          <a:prstGeom prst="rect">
            <a:avLst/>
          </a:prstGeom>
        </p:spPr>
      </p:pic>
      <p:grpSp>
        <p:nvGrpSpPr>
          <p:cNvPr id="1034" name="Work Gloves">
            <a:extLst>
              <a:ext uri="{FF2B5EF4-FFF2-40B4-BE49-F238E27FC236}">
                <a16:creationId xmlns:a16="http://schemas.microsoft.com/office/drawing/2014/main" id="{8E610A63-70A9-4D06-AB9C-193629F52E2D}"/>
              </a:ext>
            </a:extLst>
          </p:cNvPr>
          <p:cNvGrpSpPr/>
          <p:nvPr/>
        </p:nvGrpSpPr>
        <p:grpSpPr>
          <a:xfrm>
            <a:off x="9537231" y="1790507"/>
            <a:ext cx="1924871" cy="970756"/>
            <a:chOff x="4883410" y="2688867"/>
            <a:chExt cx="1924871" cy="970756"/>
          </a:xfrm>
        </p:grpSpPr>
        <p:pic>
          <p:nvPicPr>
            <p:cNvPr id="74" name="Picture 73">
              <a:extLst>
                <a:ext uri="{FF2B5EF4-FFF2-40B4-BE49-F238E27FC236}">
                  <a16:creationId xmlns:a16="http://schemas.microsoft.com/office/drawing/2014/main" id="{A707B7BB-D394-452C-B551-E48BCA04BE0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225827" y="2688867"/>
              <a:ext cx="582454" cy="970756"/>
            </a:xfrm>
            <a:prstGeom prst="rect">
              <a:avLst/>
            </a:prstGeom>
          </p:spPr>
        </p:pic>
        <p:pic>
          <p:nvPicPr>
            <p:cNvPr id="75" name="Picture 74" descr="Logo&#10;&#10;Description automatically generated with medium confidence">
              <a:extLst>
                <a:ext uri="{FF2B5EF4-FFF2-40B4-BE49-F238E27FC236}">
                  <a16:creationId xmlns:a16="http://schemas.microsoft.com/office/drawing/2014/main" id="{1413049E-1B10-41C6-8475-4AC1FE0F48F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883410" y="2688867"/>
              <a:ext cx="582453" cy="970756"/>
            </a:xfrm>
            <a:prstGeom prst="rect">
              <a:avLst/>
            </a:prstGeom>
          </p:spPr>
        </p:pic>
      </p:grpSp>
      <p:grpSp>
        <p:nvGrpSpPr>
          <p:cNvPr id="1035" name="Chemical Gloves">
            <a:extLst>
              <a:ext uri="{FF2B5EF4-FFF2-40B4-BE49-F238E27FC236}">
                <a16:creationId xmlns:a16="http://schemas.microsoft.com/office/drawing/2014/main" id="{3A92637C-4562-403A-8DAB-483DBE2FA989}"/>
              </a:ext>
            </a:extLst>
          </p:cNvPr>
          <p:cNvGrpSpPr/>
          <p:nvPr/>
        </p:nvGrpSpPr>
        <p:grpSpPr>
          <a:xfrm>
            <a:off x="9529211" y="2918060"/>
            <a:ext cx="1931643" cy="1017802"/>
            <a:chOff x="4883410" y="2808891"/>
            <a:chExt cx="1931643" cy="1017802"/>
          </a:xfrm>
        </p:grpSpPr>
        <p:pic>
          <p:nvPicPr>
            <p:cNvPr id="28" name="Picture 27" descr="A picture containing logo&#10;&#10;Description automatically generated">
              <a:extLst>
                <a:ext uri="{FF2B5EF4-FFF2-40B4-BE49-F238E27FC236}">
                  <a16:creationId xmlns:a16="http://schemas.microsoft.com/office/drawing/2014/main" id="{97D16A2C-91D9-42A3-8BC9-7EF35425DE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883410" y="2839828"/>
              <a:ext cx="589056" cy="986865"/>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1D78B116-9551-4820-AE16-F59E981B0F4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6253263" y="2808891"/>
              <a:ext cx="561790" cy="970755"/>
            </a:xfrm>
            <a:prstGeom prst="rect">
              <a:avLst/>
            </a:prstGeom>
          </p:spPr>
        </p:pic>
      </p:grpSp>
      <p:pic>
        <p:nvPicPr>
          <p:cNvPr id="52" name="Hi Vis Vest" descr="Icon&#10;&#10;Description automatically generated">
            <a:extLst>
              <a:ext uri="{FF2B5EF4-FFF2-40B4-BE49-F238E27FC236}">
                <a16:creationId xmlns:a16="http://schemas.microsoft.com/office/drawing/2014/main" id="{C7779A5D-E9DF-475D-97B3-6628EA81549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583305" y="3636326"/>
            <a:ext cx="1878797" cy="2780278"/>
          </a:xfrm>
          <a:prstGeom prst="rect">
            <a:avLst/>
          </a:prstGeom>
        </p:spPr>
      </p:pic>
      <p:grpSp>
        <p:nvGrpSpPr>
          <p:cNvPr id="1038" name="Work Bibs">
            <a:extLst>
              <a:ext uri="{FF2B5EF4-FFF2-40B4-BE49-F238E27FC236}">
                <a16:creationId xmlns:a16="http://schemas.microsoft.com/office/drawing/2014/main" id="{013ECD89-09C1-48D3-868A-32DADF45EC5C}"/>
              </a:ext>
            </a:extLst>
          </p:cNvPr>
          <p:cNvGrpSpPr/>
          <p:nvPr/>
        </p:nvGrpSpPr>
        <p:grpSpPr>
          <a:xfrm>
            <a:off x="2611351" y="1107546"/>
            <a:ext cx="1824564" cy="5039566"/>
            <a:chOff x="4946214" y="963118"/>
            <a:chExt cx="1824564" cy="5039566"/>
          </a:xfrm>
        </p:grpSpPr>
        <p:pic>
          <p:nvPicPr>
            <p:cNvPr id="80" name="Picture 79" descr="A picture containing text, shirt&#10;&#10;Description automatically generated">
              <a:extLst>
                <a:ext uri="{FF2B5EF4-FFF2-40B4-BE49-F238E27FC236}">
                  <a16:creationId xmlns:a16="http://schemas.microsoft.com/office/drawing/2014/main" id="{7D2F35E8-C016-4DD7-9E9F-1BE60383FE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6214" y="977208"/>
              <a:ext cx="1824564" cy="2241675"/>
            </a:xfrm>
            <a:prstGeom prst="rect">
              <a:avLst/>
            </a:prstGeom>
          </p:spPr>
        </p:pic>
        <p:pic>
          <p:nvPicPr>
            <p:cNvPr id="18" name="Picture 17" descr="A picture containing night, dark&#10;&#10;Description automatically generated">
              <a:extLst>
                <a:ext uri="{FF2B5EF4-FFF2-40B4-BE49-F238E27FC236}">
                  <a16:creationId xmlns:a16="http://schemas.microsoft.com/office/drawing/2014/main" id="{3543285C-FCC5-4E18-8152-4A3FEE48AC3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5111235" y="963118"/>
              <a:ext cx="1500971" cy="5039566"/>
            </a:xfrm>
            <a:prstGeom prst="rect">
              <a:avLst/>
            </a:prstGeom>
          </p:spPr>
        </p:pic>
      </p:grpSp>
      <p:grpSp>
        <p:nvGrpSpPr>
          <p:cNvPr id="1041" name="Chemical Boots">
            <a:extLst>
              <a:ext uri="{FF2B5EF4-FFF2-40B4-BE49-F238E27FC236}">
                <a16:creationId xmlns:a16="http://schemas.microsoft.com/office/drawing/2014/main" id="{0E7F6AAB-BC7C-4A65-8C0B-BF81E275BCFF}"/>
              </a:ext>
            </a:extLst>
          </p:cNvPr>
          <p:cNvGrpSpPr/>
          <p:nvPr/>
        </p:nvGrpSpPr>
        <p:grpSpPr>
          <a:xfrm>
            <a:off x="10777126" y="447996"/>
            <a:ext cx="1019998" cy="1018851"/>
            <a:chOff x="5410897" y="5185607"/>
            <a:chExt cx="887756" cy="1018851"/>
          </a:xfrm>
        </p:grpSpPr>
        <p:pic>
          <p:nvPicPr>
            <p:cNvPr id="22" name="Picture 21" descr="A picture containing icon&#10;&#10;Description automatically generated">
              <a:extLst>
                <a:ext uri="{FF2B5EF4-FFF2-40B4-BE49-F238E27FC236}">
                  <a16:creationId xmlns:a16="http://schemas.microsoft.com/office/drawing/2014/main" id="{B8697928-227A-4F6A-B563-1FE734EC2E6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5800564" y="5185607"/>
              <a:ext cx="498089" cy="1018851"/>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E464A4C2-3A6D-4DE5-9A8C-183991E80C6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5410897" y="5185607"/>
              <a:ext cx="498087" cy="1006729"/>
            </a:xfrm>
            <a:prstGeom prst="rect">
              <a:avLst/>
            </a:prstGeom>
          </p:spPr>
        </p:pic>
      </p:grpSp>
      <p:grpSp>
        <p:nvGrpSpPr>
          <p:cNvPr id="89" name="Steel Toe Boots">
            <a:extLst>
              <a:ext uri="{FF2B5EF4-FFF2-40B4-BE49-F238E27FC236}">
                <a16:creationId xmlns:a16="http://schemas.microsoft.com/office/drawing/2014/main" id="{3B7A1D18-D1D3-464D-AD14-B8D5FA5EE875}"/>
              </a:ext>
            </a:extLst>
          </p:cNvPr>
          <p:cNvGrpSpPr/>
          <p:nvPr/>
        </p:nvGrpSpPr>
        <p:grpSpPr>
          <a:xfrm>
            <a:off x="7618147" y="4959118"/>
            <a:ext cx="968369" cy="1235330"/>
            <a:chOff x="5362639" y="4945028"/>
            <a:chExt cx="968369" cy="1235330"/>
          </a:xfrm>
        </p:grpSpPr>
        <p:pic>
          <p:nvPicPr>
            <p:cNvPr id="90" name="Picture 89">
              <a:extLst>
                <a:ext uri="{FF2B5EF4-FFF2-40B4-BE49-F238E27FC236}">
                  <a16:creationId xmlns:a16="http://schemas.microsoft.com/office/drawing/2014/main" id="{DA680D0B-09B8-448C-933F-03D48B6DCB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801581" y="4945028"/>
              <a:ext cx="529427" cy="1235329"/>
            </a:xfrm>
            <a:prstGeom prst="rect">
              <a:avLst/>
            </a:prstGeom>
          </p:spPr>
        </p:pic>
        <p:pic>
          <p:nvPicPr>
            <p:cNvPr id="91" name="Picture 90">
              <a:extLst>
                <a:ext uri="{FF2B5EF4-FFF2-40B4-BE49-F238E27FC236}">
                  <a16:creationId xmlns:a16="http://schemas.microsoft.com/office/drawing/2014/main" id="{B1F463BA-71A9-4DF0-8A48-741C0E59BD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62639" y="4945029"/>
              <a:ext cx="529427" cy="1235329"/>
            </a:xfrm>
            <a:prstGeom prst="rect">
              <a:avLst/>
            </a:prstGeom>
          </p:spPr>
        </p:pic>
      </p:grpSp>
      <p:grpSp>
        <p:nvGrpSpPr>
          <p:cNvPr id="86" name="Work Bibs">
            <a:extLst>
              <a:ext uri="{FF2B5EF4-FFF2-40B4-BE49-F238E27FC236}">
                <a16:creationId xmlns:a16="http://schemas.microsoft.com/office/drawing/2014/main" id="{0828714C-8D69-4211-A766-72656631E0B2}"/>
              </a:ext>
            </a:extLst>
          </p:cNvPr>
          <p:cNvGrpSpPr/>
          <p:nvPr/>
        </p:nvGrpSpPr>
        <p:grpSpPr>
          <a:xfrm>
            <a:off x="7207595" y="958406"/>
            <a:ext cx="1824564" cy="5039566"/>
            <a:chOff x="4946214" y="963118"/>
            <a:chExt cx="1824564" cy="5039566"/>
          </a:xfrm>
        </p:grpSpPr>
        <p:pic>
          <p:nvPicPr>
            <p:cNvPr id="87" name="Picture 86" descr="A picture containing text, shirt&#10;&#10;Description automatically generated">
              <a:extLst>
                <a:ext uri="{FF2B5EF4-FFF2-40B4-BE49-F238E27FC236}">
                  <a16:creationId xmlns:a16="http://schemas.microsoft.com/office/drawing/2014/main" id="{50753A0B-8E84-4238-9B5D-CD3E0AB0A9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6214" y="977208"/>
              <a:ext cx="1824564" cy="2241675"/>
            </a:xfrm>
            <a:prstGeom prst="rect">
              <a:avLst/>
            </a:prstGeom>
          </p:spPr>
        </p:pic>
        <p:pic>
          <p:nvPicPr>
            <p:cNvPr id="88" name="Picture 87" descr="A picture containing night, dark&#10;&#10;Description automatically generated">
              <a:extLst>
                <a:ext uri="{FF2B5EF4-FFF2-40B4-BE49-F238E27FC236}">
                  <a16:creationId xmlns:a16="http://schemas.microsoft.com/office/drawing/2014/main" id="{5684D3D4-41E5-4279-AF09-3D1C250DD27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5111235" y="963118"/>
              <a:ext cx="1500971" cy="5039566"/>
            </a:xfrm>
            <a:prstGeom prst="rect">
              <a:avLst/>
            </a:prstGeom>
          </p:spPr>
        </p:pic>
      </p:grpSp>
      <p:pic>
        <p:nvPicPr>
          <p:cNvPr id="30" name="Chemical Suit" descr="A picture containing light&#10;&#10;Description automatically generated">
            <a:extLst>
              <a:ext uri="{FF2B5EF4-FFF2-40B4-BE49-F238E27FC236}">
                <a16:creationId xmlns:a16="http://schemas.microsoft.com/office/drawing/2014/main" id="{A3D57655-8D08-41DE-9D5A-12B66633EF6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728408" y="49025"/>
            <a:ext cx="1974476" cy="6060137"/>
          </a:xfrm>
          <a:prstGeom prst="rect">
            <a:avLst/>
          </a:prstGeom>
        </p:spPr>
      </p:pic>
      <p:grpSp>
        <p:nvGrpSpPr>
          <p:cNvPr id="92" name="Work Gloves">
            <a:extLst>
              <a:ext uri="{FF2B5EF4-FFF2-40B4-BE49-F238E27FC236}">
                <a16:creationId xmlns:a16="http://schemas.microsoft.com/office/drawing/2014/main" id="{2522AF23-9079-41D0-837C-30DAEEBE3D6A}"/>
              </a:ext>
            </a:extLst>
          </p:cNvPr>
          <p:cNvGrpSpPr/>
          <p:nvPr/>
        </p:nvGrpSpPr>
        <p:grpSpPr>
          <a:xfrm>
            <a:off x="7148198" y="2691280"/>
            <a:ext cx="1924871" cy="970756"/>
            <a:chOff x="4883410" y="2688867"/>
            <a:chExt cx="1924871" cy="970756"/>
          </a:xfrm>
        </p:grpSpPr>
        <p:pic>
          <p:nvPicPr>
            <p:cNvPr id="93" name="Picture 92">
              <a:extLst>
                <a:ext uri="{FF2B5EF4-FFF2-40B4-BE49-F238E27FC236}">
                  <a16:creationId xmlns:a16="http://schemas.microsoft.com/office/drawing/2014/main" id="{C1148AA8-B124-4EA2-A35E-9A5111BA37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225827" y="2688867"/>
              <a:ext cx="582454" cy="970756"/>
            </a:xfrm>
            <a:prstGeom prst="rect">
              <a:avLst/>
            </a:prstGeom>
          </p:spPr>
        </p:pic>
        <p:pic>
          <p:nvPicPr>
            <p:cNvPr id="94" name="Picture 93" descr="Logo&#10;&#10;Description automatically generated with medium confidence">
              <a:extLst>
                <a:ext uri="{FF2B5EF4-FFF2-40B4-BE49-F238E27FC236}">
                  <a16:creationId xmlns:a16="http://schemas.microsoft.com/office/drawing/2014/main" id="{D3768D05-B1CE-414D-9395-B0FB5F1F86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883410" y="2688867"/>
              <a:ext cx="582453" cy="970756"/>
            </a:xfrm>
            <a:prstGeom prst="rect">
              <a:avLst/>
            </a:prstGeom>
          </p:spPr>
        </p:pic>
      </p:grpSp>
      <p:pic>
        <p:nvPicPr>
          <p:cNvPr id="5" name="Graphic 4" descr="Close with solid fill">
            <a:extLst>
              <a:ext uri="{FF2B5EF4-FFF2-40B4-BE49-F238E27FC236}">
                <a16:creationId xmlns:a16="http://schemas.microsoft.com/office/drawing/2014/main" id="{C918FBAD-7333-4390-ACE5-5F9E7C4B6A7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656069" y="1836525"/>
            <a:ext cx="1526786" cy="1526786"/>
          </a:xfrm>
          <a:prstGeom prst="rect">
            <a:avLst/>
          </a:prstGeom>
        </p:spPr>
      </p:pic>
      <p:pic>
        <p:nvPicPr>
          <p:cNvPr id="42" name="Graphic 41" descr="Close with solid fill">
            <a:extLst>
              <a:ext uri="{FF2B5EF4-FFF2-40B4-BE49-F238E27FC236}">
                <a16:creationId xmlns:a16="http://schemas.microsoft.com/office/drawing/2014/main" id="{D5A5EB79-F233-4779-BEF7-E3729C93581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4952253" y="1769241"/>
            <a:ext cx="1526786" cy="1526786"/>
          </a:xfrm>
          <a:prstGeom prst="rect">
            <a:avLst/>
          </a:prstGeom>
        </p:spPr>
      </p:pic>
      <p:pic>
        <p:nvPicPr>
          <p:cNvPr id="43" name="Graphic 42" descr="Close with solid fill">
            <a:extLst>
              <a:ext uri="{FF2B5EF4-FFF2-40B4-BE49-F238E27FC236}">
                <a16:creationId xmlns:a16="http://schemas.microsoft.com/office/drawing/2014/main" id="{55593CA2-CF7B-4EC7-AD26-4B40508ACC6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0925710" y="549350"/>
            <a:ext cx="757147" cy="757147"/>
          </a:xfrm>
          <a:prstGeom prst="rect">
            <a:avLst/>
          </a:prstGeom>
        </p:spPr>
      </p:pic>
      <p:pic>
        <p:nvPicPr>
          <p:cNvPr id="44" name="Graphic 43" descr="Close with solid fill">
            <a:extLst>
              <a:ext uri="{FF2B5EF4-FFF2-40B4-BE49-F238E27FC236}">
                <a16:creationId xmlns:a16="http://schemas.microsoft.com/office/drawing/2014/main" id="{C7967A63-82AC-4781-8FB3-BACAE0476B1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0165781" y="3011883"/>
            <a:ext cx="757147" cy="757147"/>
          </a:xfrm>
          <a:prstGeom prst="rect">
            <a:avLst/>
          </a:prstGeom>
        </p:spPr>
      </p:pic>
      <p:pic>
        <p:nvPicPr>
          <p:cNvPr id="45" name="Graphic 44" descr="Question Mark with solid fill">
            <a:extLst>
              <a:ext uri="{FF2B5EF4-FFF2-40B4-BE49-F238E27FC236}">
                <a16:creationId xmlns:a16="http://schemas.microsoft.com/office/drawing/2014/main" id="{BEE91AC3-AA54-4A71-B1A3-778AEFE0824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p:blipFill>
        <p:spPr>
          <a:xfrm>
            <a:off x="10165781" y="4636928"/>
            <a:ext cx="757147" cy="757147"/>
          </a:xfrm>
          <a:prstGeom prst="rect">
            <a:avLst/>
          </a:prstGeom>
        </p:spPr>
      </p:pic>
    </p:spTree>
    <p:extLst>
      <p:ext uri="{BB962C8B-B14F-4D97-AF65-F5344CB8AC3E}">
        <p14:creationId xmlns:p14="http://schemas.microsoft.com/office/powerpoint/2010/main" val="3407662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3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1038"/>
                  </p:tgtEl>
                </p:cond>
              </p:nextCondLst>
            </p:seq>
            <p:seq concurrent="1" nextAc="seek">
              <p:cTn id="11" restart="whenNotActive" fill="hold" evtFilter="cancelBubble" nodeType="interactiveSeq">
                <p:stCondLst>
                  <p:cond evt="onClick" delay="0">
                    <p:tgtEl>
                      <p:spTgt spid="1042"/>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040"/>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042"/>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89"/>
                                        </p:tgtEl>
                                        <p:attrNameLst>
                                          <p:attrName>style.visibility</p:attrName>
                                        </p:attrNameLst>
                                      </p:cBhvr>
                                      <p:to>
                                        <p:strVal val="visible"/>
                                      </p:to>
                                    </p:set>
                                  </p:childTnLst>
                                </p:cTn>
                              </p:par>
                            </p:childTnLst>
                          </p:cTn>
                        </p:par>
                      </p:childTnLst>
                    </p:cTn>
                  </p:par>
                </p:childTnLst>
              </p:cTn>
              <p:nextCondLst>
                <p:cond evt="onClick" delay="0">
                  <p:tgtEl>
                    <p:spTgt spid="1042"/>
                  </p:tgtEl>
                </p:cond>
              </p:nextCondLst>
            </p:seq>
            <p:seq concurrent="1" nextAc="seek">
              <p:cTn id="20" restart="whenNotActive" fill="hold" evtFilter="cancelBubble" nodeType="interactiveSeq">
                <p:stCondLst>
                  <p:cond evt="onClick" delay="0">
                    <p:tgtEl>
                      <p:spTgt spid="1034"/>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27" restart="whenNotActive" fill="hold" evtFilter="cancelBubble" nodeType="interactiveSeq">
                <p:stCondLst>
                  <p:cond evt="onClick" delay="0">
                    <p:tgtEl>
                      <p:spTgt spid="2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104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1041"/>
                  </p:tgtEl>
                </p:cond>
              </p:nextCondLst>
            </p:seq>
            <p:seq concurrent="1" nextAc="seek">
              <p:cTn id="42" restart="whenNotActive" fill="hold" evtFilter="cancelBubble" nodeType="interactiveSeq">
                <p:stCondLst>
                  <p:cond evt="onClick" delay="0">
                    <p:tgtEl>
                      <p:spTgt spid="1035"/>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035"/>
                  </p:tgtEl>
                </p:cond>
              </p:nextCondLst>
            </p:seq>
            <p:seq concurrent="1" nextAc="seek">
              <p:cTn id="47" restart="whenNotActive" fill="hold" evtFilter="cancelBubble" nodeType="interactiveSeq">
                <p:stCondLst>
                  <p:cond evt="onClick" delay="0">
                    <p:tgtEl>
                      <p:spTgt spid="5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4C828E-B9CD-44C3-BB67-EAF132759D7A}"/>
              </a:ext>
            </a:extLst>
          </p:cNvPr>
          <p:cNvSpPr>
            <a:spLocks noGrp="1"/>
          </p:cNvSpPr>
          <p:nvPr>
            <p:ph type="sldNum" sz="quarter" idx="12"/>
          </p:nvPr>
        </p:nvSpPr>
        <p:spPr/>
        <p:txBody>
          <a:bodyPr/>
          <a:lstStyle/>
          <a:p>
            <a:fld id="{20C916DC-B21F-42C8-BDC3-D172FB33DFF5}" type="slidenum">
              <a:rPr lang="en-US" smtClean="0"/>
              <a:pPr/>
              <a:t>19</a:t>
            </a:fld>
            <a:endParaRPr lang="en-US"/>
          </a:p>
        </p:txBody>
      </p:sp>
      <p:pic>
        <p:nvPicPr>
          <p:cNvPr id="13" name="Air Supplied Respirator" descr="Icon&#10;&#10;Description automatically generated">
            <a:extLst>
              <a:ext uri="{FF2B5EF4-FFF2-40B4-BE49-F238E27FC236}">
                <a16:creationId xmlns:a16="http://schemas.microsoft.com/office/drawing/2014/main" id="{D18E9440-0F6E-4BD5-A9DA-A486A1899C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84560" y="3970044"/>
            <a:ext cx="849034" cy="1061291"/>
          </a:xfrm>
          <a:prstGeom prst="rect">
            <a:avLst/>
          </a:prstGeom>
        </p:spPr>
      </p:pic>
      <p:pic>
        <p:nvPicPr>
          <p:cNvPr id="32" name="Ear Muffs" descr="Logo&#10;&#10;Description automatically generated">
            <a:extLst>
              <a:ext uri="{FF2B5EF4-FFF2-40B4-BE49-F238E27FC236}">
                <a16:creationId xmlns:a16="http://schemas.microsoft.com/office/drawing/2014/main" id="{0B045864-72DF-41EB-B5D6-515AD0851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8045" y="1210684"/>
            <a:ext cx="920621" cy="678135"/>
          </a:xfrm>
          <a:prstGeom prst="rect">
            <a:avLst/>
          </a:prstGeom>
        </p:spPr>
      </p:pic>
      <p:pic>
        <p:nvPicPr>
          <p:cNvPr id="34" name="Face Shield" descr="A person wearing a mask&#10;&#10;Description automatically generated with low confidence">
            <a:extLst>
              <a:ext uri="{FF2B5EF4-FFF2-40B4-BE49-F238E27FC236}">
                <a16:creationId xmlns:a16="http://schemas.microsoft.com/office/drawing/2014/main" id="{EDE62C46-440C-4EF7-9445-2AC4209CC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5656" y="5247180"/>
            <a:ext cx="724112" cy="724112"/>
          </a:xfrm>
          <a:prstGeom prst="rect">
            <a:avLst/>
          </a:prstGeom>
        </p:spPr>
      </p:pic>
      <p:pic>
        <p:nvPicPr>
          <p:cNvPr id="36" name="Full Face APR" descr="Icon&#10;&#10;Description automatically generated">
            <a:extLst>
              <a:ext uri="{FF2B5EF4-FFF2-40B4-BE49-F238E27FC236}">
                <a16:creationId xmlns:a16="http://schemas.microsoft.com/office/drawing/2014/main" id="{35EB5210-B323-4F7C-9592-ADD05C3AD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95761" y="3993113"/>
            <a:ext cx="876591" cy="1095739"/>
          </a:xfrm>
          <a:prstGeom prst="rect">
            <a:avLst/>
          </a:prstGeom>
        </p:spPr>
      </p:pic>
      <p:pic>
        <p:nvPicPr>
          <p:cNvPr id="38" name="Goggles">
            <a:extLst>
              <a:ext uri="{FF2B5EF4-FFF2-40B4-BE49-F238E27FC236}">
                <a16:creationId xmlns:a16="http://schemas.microsoft.com/office/drawing/2014/main" id="{CB95EDAD-C4C4-4F1B-94EE-D08066D00D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79918" y="5294087"/>
            <a:ext cx="711223" cy="355612"/>
          </a:xfrm>
          <a:prstGeom prst="rect">
            <a:avLst/>
          </a:prstGeom>
        </p:spPr>
      </p:pic>
      <p:pic>
        <p:nvPicPr>
          <p:cNvPr id="40" name="Half Face APR" descr="A black and white logo&#10;&#10;Description automatically generated with low confidence">
            <a:extLst>
              <a:ext uri="{FF2B5EF4-FFF2-40B4-BE49-F238E27FC236}">
                <a16:creationId xmlns:a16="http://schemas.microsoft.com/office/drawing/2014/main" id="{FF1C7AC0-CBC7-498E-8336-5A43D83256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958462" y="4462762"/>
            <a:ext cx="920622" cy="552373"/>
          </a:xfrm>
          <a:prstGeom prst="rect">
            <a:avLst/>
          </a:prstGeom>
        </p:spPr>
      </p:pic>
      <p:pic>
        <p:nvPicPr>
          <p:cNvPr id="42" name="Hard Hat" descr="A picture containing text&#10;&#10;Description automatically generated">
            <a:extLst>
              <a:ext uri="{FF2B5EF4-FFF2-40B4-BE49-F238E27FC236}">
                <a16:creationId xmlns:a16="http://schemas.microsoft.com/office/drawing/2014/main" id="{50304227-D373-408B-BDF3-A83AEC0EB4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527160" y="2001706"/>
            <a:ext cx="758359" cy="568770"/>
          </a:xfrm>
          <a:prstGeom prst="rect">
            <a:avLst/>
          </a:prstGeom>
        </p:spPr>
      </p:pic>
      <p:pic>
        <p:nvPicPr>
          <p:cNvPr id="48" name="Hard Hat w Muffs" descr="Icon&#10;&#10;Description automatically generated">
            <a:extLst>
              <a:ext uri="{FF2B5EF4-FFF2-40B4-BE49-F238E27FC236}">
                <a16:creationId xmlns:a16="http://schemas.microsoft.com/office/drawing/2014/main" id="{DB373F8E-E51E-407D-B8BD-6C16213603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58044" y="1985688"/>
            <a:ext cx="920623" cy="712775"/>
          </a:xfrm>
          <a:prstGeom prst="rect">
            <a:avLst/>
          </a:prstGeom>
        </p:spPr>
      </p:pic>
      <p:pic>
        <p:nvPicPr>
          <p:cNvPr id="50" name="Hard Hat w Lamp &amp; Muffs" descr="Icon&#10;&#10;Description automatically generated">
            <a:extLst>
              <a:ext uri="{FF2B5EF4-FFF2-40B4-BE49-F238E27FC236}">
                <a16:creationId xmlns:a16="http://schemas.microsoft.com/office/drawing/2014/main" id="{C321C652-6A59-4A4B-AEF7-DA2020C37C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58045" y="2817127"/>
            <a:ext cx="920625" cy="712774"/>
          </a:xfrm>
          <a:prstGeom prst="rect">
            <a:avLst/>
          </a:prstGeom>
        </p:spPr>
      </p:pic>
      <p:pic>
        <p:nvPicPr>
          <p:cNvPr id="54" name="Safety Glasses" descr="A picture containing text&#10;&#10;Description automatically generated">
            <a:extLst>
              <a:ext uri="{FF2B5EF4-FFF2-40B4-BE49-F238E27FC236}">
                <a16:creationId xmlns:a16="http://schemas.microsoft.com/office/drawing/2014/main" id="{B438B3CD-B02C-470B-97E5-09B6EDC5A7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958462" y="5287133"/>
            <a:ext cx="725132" cy="362566"/>
          </a:xfrm>
          <a:prstGeom prst="rect">
            <a:avLst/>
          </a:prstGeom>
        </p:spPr>
      </p:pic>
      <p:pic>
        <p:nvPicPr>
          <p:cNvPr id="56" name="SCSR" descr="Icon&#10;&#10;Description automatically generated">
            <a:extLst>
              <a:ext uri="{FF2B5EF4-FFF2-40B4-BE49-F238E27FC236}">
                <a16:creationId xmlns:a16="http://schemas.microsoft.com/office/drawing/2014/main" id="{415119B5-B6DA-435E-97DD-1F5FDB822C0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450604" y="4576143"/>
            <a:ext cx="664460" cy="664460"/>
          </a:xfrm>
          <a:prstGeom prst="rect">
            <a:avLst/>
          </a:prstGeom>
        </p:spPr>
      </p:pic>
      <p:pic>
        <p:nvPicPr>
          <p:cNvPr id="1029" name="W65" descr="A picture containing bottle, vessel&#10;&#10;Description automatically generated">
            <a:extLst>
              <a:ext uri="{FF2B5EF4-FFF2-40B4-BE49-F238E27FC236}">
                <a16:creationId xmlns:a16="http://schemas.microsoft.com/office/drawing/2014/main" id="{EAAFCC40-000C-446F-AA51-87BB06E6E6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870842" y="4606176"/>
            <a:ext cx="414233" cy="552310"/>
          </a:xfrm>
          <a:prstGeom prst="rect">
            <a:avLst/>
          </a:prstGeom>
        </p:spPr>
      </p:pic>
      <p:pic>
        <p:nvPicPr>
          <p:cNvPr id="44" name="Hard Hat w Lamp" descr="Icon&#10;&#10;Description automatically generated">
            <a:extLst>
              <a:ext uri="{FF2B5EF4-FFF2-40B4-BE49-F238E27FC236}">
                <a16:creationId xmlns:a16="http://schemas.microsoft.com/office/drawing/2014/main" id="{FDDFE430-AAD3-4D26-80A7-F7506DE171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527159" y="1286382"/>
            <a:ext cx="758360" cy="540284"/>
          </a:xfrm>
          <a:prstGeom prst="rect">
            <a:avLst/>
          </a:prstGeom>
        </p:spPr>
      </p:pic>
      <p:pic>
        <p:nvPicPr>
          <p:cNvPr id="46" name="Harness" descr="A picture containing text&#10;&#10;Description automatically generated">
            <a:extLst>
              <a:ext uri="{FF2B5EF4-FFF2-40B4-BE49-F238E27FC236}">
                <a16:creationId xmlns:a16="http://schemas.microsoft.com/office/drawing/2014/main" id="{E256A20D-0CE5-4EBA-9393-F33D032640B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789155" y="1105815"/>
            <a:ext cx="1325909" cy="2651818"/>
          </a:xfrm>
          <a:prstGeom prst="rect">
            <a:avLst/>
          </a:prstGeom>
        </p:spPr>
      </p:pic>
      <p:grpSp>
        <p:nvGrpSpPr>
          <p:cNvPr id="7" name="Group 6"/>
          <p:cNvGrpSpPr/>
          <p:nvPr/>
        </p:nvGrpSpPr>
        <p:grpSpPr>
          <a:xfrm>
            <a:off x="7972194" y="40297"/>
            <a:ext cx="1924871" cy="6141718"/>
            <a:chOff x="7972194" y="40297"/>
            <a:chExt cx="1924871" cy="6141718"/>
          </a:xfrm>
        </p:grpSpPr>
        <p:grpSp>
          <p:nvGrpSpPr>
            <p:cNvPr id="6" name="Group 5">
              <a:extLst>
                <a:ext uri="{FF2B5EF4-FFF2-40B4-BE49-F238E27FC236}">
                  <a16:creationId xmlns:a16="http://schemas.microsoft.com/office/drawing/2014/main" id="{3B2C90CE-C3D7-4738-B989-5DE870AC15BA}"/>
                </a:ext>
              </a:extLst>
            </p:cNvPr>
            <p:cNvGrpSpPr/>
            <p:nvPr/>
          </p:nvGrpSpPr>
          <p:grpSpPr>
            <a:xfrm>
              <a:off x="7972194" y="83714"/>
              <a:ext cx="1924871" cy="6098301"/>
              <a:chOff x="7972194" y="83714"/>
              <a:chExt cx="1924871" cy="6098301"/>
            </a:xfrm>
          </p:grpSpPr>
          <p:grpSp>
            <p:nvGrpSpPr>
              <p:cNvPr id="3" name="Group 2">
                <a:extLst>
                  <a:ext uri="{FF2B5EF4-FFF2-40B4-BE49-F238E27FC236}">
                    <a16:creationId xmlns:a16="http://schemas.microsoft.com/office/drawing/2014/main" id="{E7422858-FD79-4591-BEC3-BE61B92E6356}"/>
                  </a:ext>
                </a:extLst>
              </p:cNvPr>
              <p:cNvGrpSpPr/>
              <p:nvPr/>
            </p:nvGrpSpPr>
            <p:grpSpPr>
              <a:xfrm>
                <a:off x="8007410" y="83714"/>
                <a:ext cx="1836278" cy="6098301"/>
                <a:chOff x="4936378" y="83714"/>
                <a:chExt cx="1836278" cy="6098301"/>
              </a:xfrm>
            </p:grpSpPr>
            <p:pic>
              <p:nvPicPr>
                <p:cNvPr id="1026" name="Picture 2">
                  <a:extLst>
                    <a:ext uri="{FF2B5EF4-FFF2-40B4-BE49-F238E27FC236}">
                      <a16:creationId xmlns:a16="http://schemas.microsoft.com/office/drawing/2014/main" id="{AEF87AA6-09AA-4EAC-A066-F7D9E78559C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36378" y="83714"/>
                  <a:ext cx="1836278" cy="606014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0FD70638-ED0F-4B8B-9CE4-3D45988D7F89}"/>
                    </a:ext>
                  </a:extLst>
                </p:cNvPr>
                <p:cNvGrpSpPr/>
                <p:nvPr/>
              </p:nvGrpSpPr>
              <p:grpSpPr>
                <a:xfrm>
                  <a:off x="5362352" y="4946685"/>
                  <a:ext cx="968369" cy="1235330"/>
                  <a:chOff x="5362639" y="4945028"/>
                  <a:chExt cx="968369" cy="1235330"/>
                </a:xfrm>
              </p:grpSpPr>
              <p:pic>
                <p:nvPicPr>
                  <p:cNvPr id="45" name="Picture 44">
                    <a:extLst>
                      <a:ext uri="{FF2B5EF4-FFF2-40B4-BE49-F238E27FC236}">
                        <a16:creationId xmlns:a16="http://schemas.microsoft.com/office/drawing/2014/main" id="{5E3EC191-CC9F-4FCB-A7C6-828057CA64A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5801581" y="4945028"/>
                    <a:ext cx="529427" cy="1235329"/>
                  </a:xfrm>
                  <a:prstGeom prst="rect">
                    <a:avLst/>
                  </a:prstGeom>
                </p:spPr>
              </p:pic>
              <p:pic>
                <p:nvPicPr>
                  <p:cNvPr id="47" name="Picture 46">
                    <a:extLst>
                      <a:ext uri="{FF2B5EF4-FFF2-40B4-BE49-F238E27FC236}">
                        <a16:creationId xmlns:a16="http://schemas.microsoft.com/office/drawing/2014/main" id="{A6D7D542-8704-46A8-AD2E-974F1CB98EA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5362639" y="4945029"/>
                    <a:ext cx="529427" cy="1235329"/>
                  </a:xfrm>
                  <a:prstGeom prst="rect">
                    <a:avLst/>
                  </a:prstGeom>
                </p:spPr>
              </p:pic>
            </p:grpSp>
            <p:grpSp>
              <p:nvGrpSpPr>
                <p:cNvPr id="37" name="Group 36">
                  <a:extLst>
                    <a:ext uri="{FF2B5EF4-FFF2-40B4-BE49-F238E27FC236}">
                      <a16:creationId xmlns:a16="http://schemas.microsoft.com/office/drawing/2014/main" id="{92F3CDFC-C141-41A0-A793-37D91F828294}"/>
                    </a:ext>
                  </a:extLst>
                </p:cNvPr>
                <p:cNvGrpSpPr/>
                <p:nvPr/>
              </p:nvGrpSpPr>
              <p:grpSpPr>
                <a:xfrm>
                  <a:off x="4948092" y="924719"/>
                  <a:ext cx="1824564" cy="5039566"/>
                  <a:chOff x="4946214" y="963118"/>
                  <a:chExt cx="1824564" cy="5039566"/>
                </a:xfrm>
              </p:grpSpPr>
              <p:pic>
                <p:nvPicPr>
                  <p:cNvPr id="39" name="Picture 38" descr="A picture containing text, shirt&#10;&#10;Description automatically generated">
                    <a:extLst>
                      <a:ext uri="{FF2B5EF4-FFF2-40B4-BE49-F238E27FC236}">
                        <a16:creationId xmlns:a16="http://schemas.microsoft.com/office/drawing/2014/main" id="{C9F4F1E3-0798-4DCD-AB00-B241B7F78AE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46214" y="977208"/>
                    <a:ext cx="1824564" cy="2241675"/>
                  </a:xfrm>
                  <a:prstGeom prst="rect">
                    <a:avLst/>
                  </a:prstGeom>
                </p:spPr>
              </p:pic>
              <p:pic>
                <p:nvPicPr>
                  <p:cNvPr id="41" name="Picture 40" descr="A picture containing night, dark&#10;&#10;Description automatically generated">
                    <a:extLst>
                      <a:ext uri="{FF2B5EF4-FFF2-40B4-BE49-F238E27FC236}">
                        <a16:creationId xmlns:a16="http://schemas.microsoft.com/office/drawing/2014/main" id="{45E63581-081E-445C-A58F-1F5D710129B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5111235" y="963118"/>
                    <a:ext cx="1500971" cy="5039566"/>
                  </a:xfrm>
                  <a:prstGeom prst="rect">
                    <a:avLst/>
                  </a:prstGeom>
                </p:spPr>
              </p:pic>
            </p:grpSp>
          </p:grpSp>
          <p:grpSp>
            <p:nvGrpSpPr>
              <p:cNvPr id="49" name="Group 48">
                <a:extLst>
                  <a:ext uri="{FF2B5EF4-FFF2-40B4-BE49-F238E27FC236}">
                    <a16:creationId xmlns:a16="http://schemas.microsoft.com/office/drawing/2014/main" id="{A79E933B-DA48-42BF-94BA-1D9FB9626AFF}"/>
                  </a:ext>
                </a:extLst>
              </p:cNvPr>
              <p:cNvGrpSpPr/>
              <p:nvPr/>
            </p:nvGrpSpPr>
            <p:grpSpPr>
              <a:xfrm>
                <a:off x="7972194" y="2695107"/>
                <a:ext cx="1924871" cy="970756"/>
                <a:chOff x="4883410" y="2688867"/>
                <a:chExt cx="1924871" cy="970756"/>
              </a:xfrm>
            </p:grpSpPr>
            <p:pic>
              <p:nvPicPr>
                <p:cNvPr id="51" name="Picture 50">
                  <a:extLst>
                    <a:ext uri="{FF2B5EF4-FFF2-40B4-BE49-F238E27FC236}">
                      <a16:creationId xmlns:a16="http://schemas.microsoft.com/office/drawing/2014/main" id="{DF9E226C-F331-4461-BDE7-7F4BFBC595A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6225827" y="2688867"/>
                  <a:ext cx="582454" cy="970756"/>
                </a:xfrm>
                <a:prstGeom prst="rect">
                  <a:avLst/>
                </a:prstGeom>
              </p:spPr>
            </p:pic>
            <p:pic>
              <p:nvPicPr>
                <p:cNvPr id="53" name="Picture 52" descr="Logo&#10;&#10;Description automatically generated with medium confidence">
                  <a:extLst>
                    <a:ext uri="{FF2B5EF4-FFF2-40B4-BE49-F238E27FC236}">
                      <a16:creationId xmlns:a16="http://schemas.microsoft.com/office/drawing/2014/main" id="{92637CB9-6FB2-45A4-B224-ABCEAFF2BF6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4883410" y="2688867"/>
                  <a:ext cx="582453" cy="970756"/>
                </a:xfrm>
                <a:prstGeom prst="rect">
                  <a:avLst/>
                </a:prstGeom>
              </p:spPr>
            </p:pic>
          </p:grpSp>
        </p:grpSp>
        <p:pic>
          <p:nvPicPr>
            <p:cNvPr id="35" name="Hard Hat w Muffs" descr="Icon&#10;&#10;Description automatically generated">
              <a:extLst>
                <a:ext uri="{FF2B5EF4-FFF2-40B4-BE49-F238E27FC236}">
                  <a16:creationId xmlns:a16="http://schemas.microsoft.com/office/drawing/2014/main" id="{94938210-B535-4082-9446-DF047F9E83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441766" y="40297"/>
              <a:ext cx="920623" cy="712775"/>
            </a:xfrm>
            <a:prstGeom prst="rect">
              <a:avLst/>
            </a:prstGeom>
          </p:spPr>
        </p:pic>
        <p:pic>
          <p:nvPicPr>
            <p:cNvPr id="52" name="Safety Glasses" descr="A picture containing text&#10;&#10;Description automatically generated">
              <a:extLst>
                <a:ext uri="{FF2B5EF4-FFF2-40B4-BE49-F238E27FC236}">
                  <a16:creationId xmlns:a16="http://schemas.microsoft.com/office/drawing/2014/main" id="{8030FD39-3759-4EA5-9720-AB72F0DFC31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531129" y="344716"/>
              <a:ext cx="725132" cy="362566"/>
            </a:xfrm>
            <a:prstGeom prst="rect">
              <a:avLst/>
            </a:prstGeom>
          </p:spPr>
        </p:pic>
      </p:grpSp>
      <p:pic>
        <p:nvPicPr>
          <p:cNvPr id="55" name="Graphic 54" descr="Close with solid fill">
            <a:extLst>
              <a:ext uri="{FF2B5EF4-FFF2-40B4-BE49-F238E27FC236}">
                <a16:creationId xmlns:a16="http://schemas.microsoft.com/office/drawing/2014/main" id="{8D5E0E92-D414-4259-9D66-23EFBC4F0316}"/>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1259001" y="1321471"/>
            <a:ext cx="516340" cy="516340"/>
          </a:xfrm>
          <a:prstGeom prst="rect">
            <a:avLst/>
          </a:prstGeom>
        </p:spPr>
      </p:pic>
      <p:pic>
        <p:nvPicPr>
          <p:cNvPr id="57" name="Graphic 56" descr="Close with solid fill">
            <a:extLst>
              <a:ext uri="{FF2B5EF4-FFF2-40B4-BE49-F238E27FC236}">
                <a16:creationId xmlns:a16="http://schemas.microsoft.com/office/drawing/2014/main" id="{3E5C4F00-0418-4801-9BF7-0824E1DA27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638639" y="1296006"/>
            <a:ext cx="516340" cy="516340"/>
          </a:xfrm>
          <a:prstGeom prst="rect">
            <a:avLst/>
          </a:prstGeom>
        </p:spPr>
      </p:pic>
      <p:pic>
        <p:nvPicPr>
          <p:cNvPr id="58" name="Graphic 57" descr="Close with solid fill">
            <a:extLst>
              <a:ext uri="{FF2B5EF4-FFF2-40B4-BE49-F238E27FC236}">
                <a16:creationId xmlns:a16="http://schemas.microsoft.com/office/drawing/2014/main" id="{3CB6D606-DCF1-45CC-A5C8-906FFE49F5C8}"/>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651727" y="2040022"/>
            <a:ext cx="516340" cy="516340"/>
          </a:xfrm>
          <a:prstGeom prst="rect">
            <a:avLst/>
          </a:prstGeom>
        </p:spPr>
      </p:pic>
      <p:pic>
        <p:nvPicPr>
          <p:cNvPr id="59" name="Graphic 58" descr="Close with solid fill">
            <a:extLst>
              <a:ext uri="{FF2B5EF4-FFF2-40B4-BE49-F238E27FC236}">
                <a16:creationId xmlns:a16="http://schemas.microsoft.com/office/drawing/2014/main" id="{E4F6FAFA-F400-45DA-9DF1-9531AF9E3478}"/>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1264536" y="2956360"/>
            <a:ext cx="516340" cy="516340"/>
          </a:xfrm>
          <a:prstGeom prst="rect">
            <a:avLst/>
          </a:prstGeom>
        </p:spPr>
      </p:pic>
      <p:pic>
        <p:nvPicPr>
          <p:cNvPr id="60" name="Graphic 59" descr="Close with solid fill">
            <a:extLst>
              <a:ext uri="{FF2B5EF4-FFF2-40B4-BE49-F238E27FC236}">
                <a16:creationId xmlns:a16="http://schemas.microsoft.com/office/drawing/2014/main" id="{668F9483-D285-4057-AA09-CA512C558DBD}"/>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166344" y="4220583"/>
            <a:ext cx="516340" cy="516340"/>
          </a:xfrm>
          <a:prstGeom prst="rect">
            <a:avLst/>
          </a:prstGeom>
        </p:spPr>
      </p:pic>
      <p:pic>
        <p:nvPicPr>
          <p:cNvPr id="61" name="Graphic 60" descr="Close with solid fill">
            <a:extLst>
              <a:ext uri="{FF2B5EF4-FFF2-40B4-BE49-F238E27FC236}">
                <a16:creationId xmlns:a16="http://schemas.microsoft.com/office/drawing/2014/main" id="{5EC87210-5CFE-4DDC-972E-349D66479EFA}"/>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1236806" y="4222608"/>
            <a:ext cx="516340" cy="516340"/>
          </a:xfrm>
          <a:prstGeom prst="rect">
            <a:avLst/>
          </a:prstGeom>
        </p:spPr>
      </p:pic>
      <p:pic>
        <p:nvPicPr>
          <p:cNvPr id="62" name="Graphic 61" descr="Close with solid fill">
            <a:extLst>
              <a:ext uri="{FF2B5EF4-FFF2-40B4-BE49-F238E27FC236}">
                <a16:creationId xmlns:a16="http://schemas.microsoft.com/office/drawing/2014/main" id="{71FEC3CC-86C7-47EF-A78B-D6B6DBD57243}"/>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3141772" y="4449345"/>
            <a:ext cx="516340" cy="516340"/>
          </a:xfrm>
          <a:prstGeom prst="rect">
            <a:avLst/>
          </a:prstGeom>
        </p:spPr>
      </p:pic>
      <p:pic>
        <p:nvPicPr>
          <p:cNvPr id="63" name="Graphic 62" descr="Close with solid fill">
            <a:extLst>
              <a:ext uri="{FF2B5EF4-FFF2-40B4-BE49-F238E27FC236}">
                <a16:creationId xmlns:a16="http://schemas.microsoft.com/office/drawing/2014/main" id="{1A83F414-BDB3-4E62-A9DA-AE2671649DA7}"/>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1199542" y="5351066"/>
            <a:ext cx="516340" cy="516340"/>
          </a:xfrm>
          <a:prstGeom prst="rect">
            <a:avLst/>
          </a:prstGeom>
        </p:spPr>
      </p:pic>
      <p:pic>
        <p:nvPicPr>
          <p:cNvPr id="64" name="Graphic 63" descr="Close with solid fill">
            <a:extLst>
              <a:ext uri="{FF2B5EF4-FFF2-40B4-BE49-F238E27FC236}">
                <a16:creationId xmlns:a16="http://schemas.microsoft.com/office/drawing/2014/main" id="{FFE0313B-FBB7-4775-AC10-71E9A134C70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080990" y="5210246"/>
            <a:ext cx="516340" cy="516340"/>
          </a:xfrm>
          <a:prstGeom prst="rect">
            <a:avLst/>
          </a:prstGeom>
        </p:spPr>
      </p:pic>
      <p:pic>
        <p:nvPicPr>
          <p:cNvPr id="65" name="Graphic 64" descr="Close with solid fill">
            <a:extLst>
              <a:ext uri="{FF2B5EF4-FFF2-40B4-BE49-F238E27FC236}">
                <a16:creationId xmlns:a16="http://schemas.microsoft.com/office/drawing/2014/main" id="{06B7237E-5169-4D81-BCD6-39FA6797DACB}"/>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4819788" y="4688515"/>
            <a:ext cx="516340" cy="516340"/>
          </a:xfrm>
          <a:prstGeom prst="rect">
            <a:avLst/>
          </a:prstGeom>
        </p:spPr>
      </p:pic>
      <p:pic>
        <p:nvPicPr>
          <p:cNvPr id="66" name="Graphic 65" descr="Close with solid fill">
            <a:extLst>
              <a:ext uri="{FF2B5EF4-FFF2-40B4-BE49-F238E27FC236}">
                <a16:creationId xmlns:a16="http://schemas.microsoft.com/office/drawing/2014/main" id="{FC3DC115-D4B0-4EBE-8B27-51A909EE998B}"/>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5512863" y="4650203"/>
            <a:ext cx="516340" cy="516340"/>
          </a:xfrm>
          <a:prstGeom prst="rect">
            <a:avLst/>
          </a:prstGeom>
        </p:spPr>
      </p:pic>
      <p:pic>
        <p:nvPicPr>
          <p:cNvPr id="67" name="Graphic 66" descr="Close with solid fill">
            <a:extLst>
              <a:ext uri="{FF2B5EF4-FFF2-40B4-BE49-F238E27FC236}">
                <a16:creationId xmlns:a16="http://schemas.microsoft.com/office/drawing/2014/main" id="{6EB12D90-53CF-47F7-95DB-88B923B88295}"/>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4924848" y="2025790"/>
            <a:ext cx="1051511" cy="1051511"/>
          </a:xfrm>
          <a:prstGeom prst="rect">
            <a:avLst/>
          </a:prstGeom>
        </p:spPr>
      </p:pic>
      <p:sp>
        <p:nvSpPr>
          <p:cNvPr id="68" name="Title 1">
            <a:extLst>
              <a:ext uri="{FF2B5EF4-FFF2-40B4-BE49-F238E27FC236}">
                <a16:creationId xmlns:a16="http://schemas.microsoft.com/office/drawing/2014/main" id="{DD580B14-F136-4D92-B950-EDB9BB501328}"/>
              </a:ext>
            </a:extLst>
          </p:cNvPr>
          <p:cNvSpPr>
            <a:spLocks noGrp="1"/>
          </p:cNvSpPr>
          <p:nvPr>
            <p:ph type="title"/>
          </p:nvPr>
        </p:nvSpPr>
        <p:spPr>
          <a:xfrm>
            <a:off x="313495" y="20042"/>
            <a:ext cx="3529950" cy="536084"/>
          </a:xfrm>
        </p:spPr>
        <p:txBody>
          <a:bodyPr>
            <a:normAutofit/>
          </a:bodyPr>
          <a:lstStyle/>
          <a:p>
            <a:r>
              <a:rPr lang="en-US" sz="2800" dirty="0"/>
              <a:t>Dress the Miner</a:t>
            </a:r>
          </a:p>
        </p:txBody>
      </p:sp>
    </p:spTree>
    <p:extLst>
      <p:ext uri="{BB962C8B-B14F-4D97-AF65-F5344CB8AC3E}">
        <p14:creationId xmlns:p14="http://schemas.microsoft.com/office/powerpoint/2010/main" val="2598756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7" restart="whenNotActive" fill="hold" evtFilter="cancelBubble" nodeType="interactiveSeq">
                <p:stCondLst>
                  <p:cond evt="onClick" delay="0">
                    <p:tgtEl>
                      <p:spTgt spid="5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2" restart="whenNotActive" fill="hold" evtFilter="cancelBubble" nodeType="interactiveSeq">
                <p:stCondLst>
                  <p:cond evt="onClick" delay="0">
                    <p:tgtEl>
                      <p:spTgt spid="3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17" restart="whenNotActive" fill="hold" evtFilter="cancelBubble" nodeType="interactiveSeq">
                <p:stCondLst>
                  <p:cond evt="onClick" delay="0">
                    <p:tgtEl>
                      <p:spTgt spid="4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22" restart="whenNotActive" fill="hold" evtFilter="cancelBubble" nodeType="interactiveSeq">
                <p:stCondLst>
                  <p:cond evt="onClick" delay="0">
                    <p:tgtEl>
                      <p:spTgt spid="42"/>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27" restart="whenNotActive" fill="hold" evtFilter="cancelBubble" nodeType="interactiveSeq">
                <p:stCondLst>
                  <p:cond evt="onClick" delay="0">
                    <p:tgtEl>
                      <p:spTgt spid="5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50"/>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42" restart="whenNotActive" fill="hold" evtFilter="cancelBubble" nodeType="interactiveSeq">
                <p:stCondLst>
                  <p:cond evt="onClick" delay="0">
                    <p:tgtEl>
                      <p:spTgt spid="40"/>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47" restart="whenNotActive" fill="hold" evtFilter="cancelBubble" nodeType="interactiveSeq">
                <p:stCondLst>
                  <p:cond evt="onClick" delay="0">
                    <p:tgtEl>
                      <p:spTgt spid="3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52" restart="whenNotActive" fill="hold" evtFilter="cancelBubble" nodeType="interactiveSeq">
                <p:stCondLst>
                  <p:cond evt="onClick" delay="0">
                    <p:tgtEl>
                      <p:spTgt spid="38"/>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57" restart="whenNotActive" fill="hold" evtFilter="cancelBubble" nodeType="interactiveSeq">
                <p:stCondLst>
                  <p:cond evt="onClick" delay="0">
                    <p:tgtEl>
                      <p:spTgt spid="102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1029"/>
                  </p:tgtEl>
                </p:cond>
              </p:nextCondLst>
            </p:seq>
            <p:seq concurrent="1" nextAc="seek">
              <p:cTn id="62" restart="whenNotActive" fill="hold" evtFilter="cancelBubble" nodeType="interactiveSeq">
                <p:stCondLst>
                  <p:cond evt="onClick" delay="0">
                    <p:tgtEl>
                      <p:spTgt spid="56"/>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67" restart="whenNotActive" fill="hold" evtFilter="cancelBubble" nodeType="interactiveSeq">
                <p:stCondLst>
                  <p:cond evt="onClick" delay="0">
                    <p:tgtEl>
                      <p:spTgt spid="46"/>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67"/>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8995" y="979362"/>
            <a:ext cx="8013940" cy="4524315"/>
          </a:xfrm>
          <a:prstGeom prst="rect">
            <a:avLst/>
          </a:prstGeom>
          <a:noFill/>
        </p:spPr>
        <p:txBody>
          <a:bodyPr wrap="square" rtlCol="0">
            <a:spAutoFit/>
          </a:bodyPr>
          <a:lstStyle/>
          <a:p>
            <a:r>
              <a:rPr lang="en-US" dirty="0" smtClean="0"/>
              <a:t>This template is designed for activities to help trainees understand the hazards and controls miners may face in their daily work.</a:t>
            </a:r>
            <a:br>
              <a:rPr lang="en-US" dirty="0" smtClean="0"/>
            </a:br>
            <a:endParaRPr lang="en-US" dirty="0" smtClean="0"/>
          </a:p>
          <a:p>
            <a:r>
              <a:rPr lang="en-US" dirty="0" smtClean="0"/>
              <a:t>By incorporating real or realistic scenarios involving normal work tasks, trainees can analyze them to identify hazards, documents to consult, hazard control methods, and required permits.</a:t>
            </a:r>
            <a:br>
              <a:rPr lang="en-US" dirty="0" smtClean="0"/>
            </a:br>
            <a:endParaRPr lang="en-US" dirty="0" smtClean="0"/>
          </a:p>
          <a:p>
            <a:r>
              <a:rPr lang="en-US" dirty="0" smtClean="0"/>
              <a:t>Then trainees can </a:t>
            </a:r>
            <a:r>
              <a:rPr lang="en-US" i="1" dirty="0" smtClean="0"/>
              <a:t>dress the miner</a:t>
            </a:r>
            <a:r>
              <a:rPr lang="en-US" dirty="0"/>
              <a:t> </a:t>
            </a:r>
            <a:r>
              <a:rPr lang="en-US" dirty="0" smtClean="0"/>
              <a:t>in the appropriate PPE needed for the scenario presented.</a:t>
            </a:r>
            <a:br>
              <a:rPr lang="en-US" dirty="0" smtClean="0"/>
            </a:br>
            <a:endParaRPr lang="en-US" dirty="0" smtClean="0"/>
          </a:p>
          <a:p>
            <a:r>
              <a:rPr lang="en-US" dirty="0" smtClean="0"/>
              <a:t>The following slides present the graphics used for the dress the miner activity so you can create a custom activity for your needs.</a:t>
            </a:r>
          </a:p>
          <a:p>
            <a:endParaRPr lang="en-US" dirty="0" smtClean="0"/>
          </a:p>
          <a:p>
            <a:r>
              <a:rPr lang="en-US" dirty="0"/>
              <a:t>T</a:t>
            </a:r>
            <a:r>
              <a:rPr lang="en-US" dirty="0" smtClean="0"/>
              <a:t>hen, an example scenario is presented for you to use as a basis for the scenarios you would like to develop for your trainees.</a:t>
            </a:r>
            <a:r>
              <a:rPr lang="en-US" dirty="0"/>
              <a:t> </a:t>
            </a:r>
            <a:r>
              <a:rPr lang="en-US" dirty="0" smtClean="0"/>
              <a:t>Play the slideshow from slide </a:t>
            </a:r>
            <a:r>
              <a:rPr lang="en-US" dirty="0" smtClean="0"/>
              <a:t>8 </a:t>
            </a:r>
            <a:r>
              <a:rPr lang="en-US" dirty="0" smtClean="0"/>
              <a:t>to see how it works.</a:t>
            </a:r>
            <a:endParaRPr lang="en-US" dirty="0"/>
          </a:p>
        </p:txBody>
      </p:sp>
    </p:spTree>
    <p:extLst>
      <p:ext uri="{BB962C8B-B14F-4D97-AF65-F5344CB8AC3E}">
        <p14:creationId xmlns:p14="http://schemas.microsoft.com/office/powerpoint/2010/main" val="2176074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0B14-F136-4D92-B950-EDB9BB501328}"/>
              </a:ext>
            </a:extLst>
          </p:cNvPr>
          <p:cNvSpPr>
            <a:spLocks noGrp="1"/>
          </p:cNvSpPr>
          <p:nvPr>
            <p:ph type="title"/>
          </p:nvPr>
        </p:nvSpPr>
        <p:spPr>
          <a:xfrm>
            <a:off x="656703" y="776120"/>
            <a:ext cx="4837771" cy="736137"/>
          </a:xfrm>
        </p:spPr>
        <p:txBody>
          <a:bodyPr/>
          <a:lstStyle/>
          <a:p>
            <a:r>
              <a:rPr lang="en-US" dirty="0"/>
              <a:t>Dress the Miner</a:t>
            </a:r>
          </a:p>
        </p:txBody>
      </p:sp>
      <p:sp>
        <p:nvSpPr>
          <p:cNvPr id="8" name="Content Placeholder 7">
            <a:extLst>
              <a:ext uri="{FF2B5EF4-FFF2-40B4-BE49-F238E27FC236}">
                <a16:creationId xmlns:a16="http://schemas.microsoft.com/office/drawing/2014/main" id="{2FEC3E0C-460D-44CF-ADE9-810B86EB64BB}"/>
              </a:ext>
            </a:extLst>
          </p:cNvPr>
          <p:cNvSpPr>
            <a:spLocks noGrp="1"/>
          </p:cNvSpPr>
          <p:nvPr>
            <p:ph idx="1"/>
          </p:nvPr>
        </p:nvSpPr>
        <p:spPr>
          <a:xfrm>
            <a:off x="656703" y="1512257"/>
            <a:ext cx="3302808" cy="3181576"/>
          </a:xfrm>
        </p:spPr>
        <p:txBody>
          <a:bodyPr/>
          <a:lstStyle/>
          <a:p>
            <a:pPr marL="91440" marR="0" lvl="0" indent="-91440" algn="l" defTabSz="914400" rtl="0" eaLnBrk="1" fontAlgn="auto" latinLnBrk="0" hangingPunct="1">
              <a:lnSpc>
                <a:spcPct val="90000"/>
              </a:lnSpc>
              <a:spcBef>
                <a:spcPts val="1200"/>
              </a:spcBef>
              <a:spcAft>
                <a:spcPts val="200"/>
              </a:spcAft>
              <a:buClr>
                <a:srgbClr val="D14414"/>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Appropriate dress</a:t>
            </a:r>
          </a:p>
          <a:p>
            <a:pPr marL="384048" marR="0" lvl="1" indent="-182880" algn="l" defTabSz="914400" rtl="0" eaLnBrk="1" fontAlgn="auto" latinLnBrk="0" hangingPunct="1">
              <a:lnSpc>
                <a:spcPct val="90000"/>
              </a:lnSpc>
              <a:spcBef>
                <a:spcPts val="200"/>
              </a:spcBef>
              <a:spcAft>
                <a:spcPts val="400"/>
              </a:spcAft>
              <a:buClr>
                <a:srgbClr val="D14414"/>
              </a:buClr>
              <a:buSzTx/>
              <a:buFont typeface="Calibri"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Work Wear</a:t>
            </a:r>
          </a:p>
          <a:p>
            <a:pPr marL="384048" lvl="1" indent="-182880">
              <a:lnSpc>
                <a:spcPct val="90000"/>
              </a:lnSpc>
              <a:spcBef>
                <a:spcPts val="200"/>
              </a:spcBef>
              <a:spcAft>
                <a:spcPts val="400"/>
              </a:spcAft>
              <a:buClr>
                <a:srgbClr val="D14414"/>
              </a:buClr>
              <a:buFont typeface="Calibri" pitchFamily="34" charset="0"/>
              <a:buChar char="◦"/>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Work Gloves</a:t>
            </a:r>
          </a:p>
          <a:p>
            <a:pPr marL="384048" lvl="1" indent="-182880">
              <a:lnSpc>
                <a:spcPct val="90000"/>
              </a:lnSpc>
              <a:spcBef>
                <a:spcPts val="200"/>
              </a:spcBef>
              <a:spcAft>
                <a:spcPts val="400"/>
              </a:spcAft>
              <a:buClr>
                <a:srgbClr val="D14414"/>
              </a:buClr>
              <a:buFont typeface="Calibri" pitchFamily="34" charset="0"/>
              <a:buChar char="◦"/>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Safety Shoes</a:t>
            </a:r>
          </a:p>
          <a:p>
            <a:pPr marL="384048" marR="0" lvl="1" indent="-182880" algn="l" defTabSz="914400" rtl="0" eaLnBrk="1" fontAlgn="auto" latinLnBrk="0" hangingPunct="1">
              <a:lnSpc>
                <a:spcPct val="90000"/>
              </a:lnSpc>
              <a:spcBef>
                <a:spcPts val="200"/>
              </a:spcBef>
              <a:spcAft>
                <a:spcPts val="400"/>
              </a:spcAft>
              <a:buClr>
                <a:srgbClr val="D14414"/>
              </a:buClr>
              <a:buSzTx/>
              <a:buFont typeface="Calibri"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Hard Hat</a:t>
            </a:r>
          </a:p>
          <a:p>
            <a:pPr marL="384048" lvl="1" indent="-182880">
              <a:lnSpc>
                <a:spcPct val="90000"/>
              </a:lnSpc>
              <a:spcBef>
                <a:spcPts val="200"/>
              </a:spcBef>
              <a:spcAft>
                <a:spcPts val="400"/>
              </a:spcAft>
              <a:buClr>
                <a:srgbClr val="D14414"/>
              </a:buClr>
              <a:buFont typeface="Calibri" pitchFamily="34" charset="0"/>
              <a:buChar char="◦"/>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Hearing Protection </a:t>
            </a:r>
          </a:p>
          <a:p>
            <a:pPr marL="384048" marR="0" lvl="1" indent="-182880" algn="l" defTabSz="914400" rtl="0" eaLnBrk="1" fontAlgn="auto" latinLnBrk="0" hangingPunct="1">
              <a:lnSpc>
                <a:spcPct val="90000"/>
              </a:lnSpc>
              <a:spcBef>
                <a:spcPts val="200"/>
              </a:spcBef>
              <a:spcAft>
                <a:spcPts val="400"/>
              </a:spcAft>
              <a:buClr>
                <a:srgbClr val="D14414"/>
              </a:buClr>
              <a:buSzTx/>
              <a:buFont typeface="Calibri"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Safety Glasses</a:t>
            </a:r>
          </a:p>
          <a:p>
            <a:endParaRPr lang="en-US" dirty="0"/>
          </a:p>
        </p:txBody>
      </p:sp>
      <p:sp>
        <p:nvSpPr>
          <p:cNvPr id="4" name="Slide Number Placeholder 3">
            <a:extLst>
              <a:ext uri="{FF2B5EF4-FFF2-40B4-BE49-F238E27FC236}">
                <a16:creationId xmlns:a16="http://schemas.microsoft.com/office/drawing/2014/main" id="{B84C828E-B9CD-44C3-BB67-EAF132759D7A}"/>
              </a:ext>
            </a:extLst>
          </p:cNvPr>
          <p:cNvSpPr>
            <a:spLocks noGrp="1"/>
          </p:cNvSpPr>
          <p:nvPr>
            <p:ph type="sldNum" sz="quarter" idx="12"/>
          </p:nvPr>
        </p:nvSpPr>
        <p:spPr/>
        <p:txBody>
          <a:bodyPr/>
          <a:lstStyle/>
          <a:p>
            <a:fld id="{20C916DC-B21F-42C8-BDC3-D172FB33DFF5}" type="slidenum">
              <a:rPr lang="en-US" smtClean="0"/>
              <a:pPr/>
              <a:t>20</a:t>
            </a:fld>
            <a:endParaRPr lang="en-US"/>
          </a:p>
        </p:txBody>
      </p:sp>
      <p:grpSp>
        <p:nvGrpSpPr>
          <p:cNvPr id="20" name="Group 19"/>
          <p:cNvGrpSpPr/>
          <p:nvPr/>
        </p:nvGrpSpPr>
        <p:grpSpPr>
          <a:xfrm>
            <a:off x="7972194" y="40297"/>
            <a:ext cx="1924871" cy="6141718"/>
            <a:chOff x="7972194" y="40297"/>
            <a:chExt cx="1924871" cy="6141718"/>
          </a:xfrm>
        </p:grpSpPr>
        <p:grpSp>
          <p:nvGrpSpPr>
            <p:cNvPr id="21" name="Group 20">
              <a:extLst>
                <a:ext uri="{FF2B5EF4-FFF2-40B4-BE49-F238E27FC236}">
                  <a16:creationId xmlns:a16="http://schemas.microsoft.com/office/drawing/2014/main" id="{3B2C90CE-C3D7-4738-B989-5DE870AC15BA}"/>
                </a:ext>
              </a:extLst>
            </p:cNvPr>
            <p:cNvGrpSpPr/>
            <p:nvPr/>
          </p:nvGrpSpPr>
          <p:grpSpPr>
            <a:xfrm>
              <a:off x="7972194" y="83714"/>
              <a:ext cx="1924871" cy="6098301"/>
              <a:chOff x="7972194" y="83714"/>
              <a:chExt cx="1924871" cy="6098301"/>
            </a:xfrm>
          </p:grpSpPr>
          <p:grpSp>
            <p:nvGrpSpPr>
              <p:cNvPr id="24" name="Group 23">
                <a:extLst>
                  <a:ext uri="{FF2B5EF4-FFF2-40B4-BE49-F238E27FC236}">
                    <a16:creationId xmlns:a16="http://schemas.microsoft.com/office/drawing/2014/main" id="{E7422858-FD79-4591-BEC3-BE61B92E6356}"/>
                  </a:ext>
                </a:extLst>
              </p:cNvPr>
              <p:cNvGrpSpPr/>
              <p:nvPr/>
            </p:nvGrpSpPr>
            <p:grpSpPr>
              <a:xfrm>
                <a:off x="8007410" y="83714"/>
                <a:ext cx="1836278" cy="6098301"/>
                <a:chOff x="4936378" y="83714"/>
                <a:chExt cx="1836278" cy="6098301"/>
              </a:xfrm>
            </p:grpSpPr>
            <p:pic>
              <p:nvPicPr>
                <p:cNvPr id="28" name="Picture 2">
                  <a:extLst>
                    <a:ext uri="{FF2B5EF4-FFF2-40B4-BE49-F238E27FC236}">
                      <a16:creationId xmlns:a16="http://schemas.microsoft.com/office/drawing/2014/main" id="{AEF87AA6-09AA-4EAC-A066-F7D9E78559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6378" y="83714"/>
                  <a:ext cx="1836278" cy="606014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0FD70638-ED0F-4B8B-9CE4-3D45988D7F89}"/>
                    </a:ext>
                  </a:extLst>
                </p:cNvPr>
                <p:cNvGrpSpPr/>
                <p:nvPr/>
              </p:nvGrpSpPr>
              <p:grpSpPr>
                <a:xfrm>
                  <a:off x="5362352" y="4946685"/>
                  <a:ext cx="968369" cy="1235330"/>
                  <a:chOff x="5362639" y="4945028"/>
                  <a:chExt cx="968369" cy="1235330"/>
                </a:xfrm>
              </p:grpSpPr>
              <p:pic>
                <p:nvPicPr>
                  <p:cNvPr id="33" name="Picture 32">
                    <a:extLst>
                      <a:ext uri="{FF2B5EF4-FFF2-40B4-BE49-F238E27FC236}">
                        <a16:creationId xmlns:a16="http://schemas.microsoft.com/office/drawing/2014/main" id="{5E3EC191-CC9F-4FCB-A7C6-828057CA6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01581" y="4945028"/>
                    <a:ext cx="529427" cy="1235329"/>
                  </a:xfrm>
                  <a:prstGeom prst="rect">
                    <a:avLst/>
                  </a:prstGeom>
                </p:spPr>
              </p:pic>
              <p:pic>
                <p:nvPicPr>
                  <p:cNvPr id="34" name="Picture 33">
                    <a:extLst>
                      <a:ext uri="{FF2B5EF4-FFF2-40B4-BE49-F238E27FC236}">
                        <a16:creationId xmlns:a16="http://schemas.microsoft.com/office/drawing/2014/main" id="{A6D7D542-8704-46A8-AD2E-974F1CB98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62639" y="4945029"/>
                    <a:ext cx="529427" cy="1235329"/>
                  </a:xfrm>
                  <a:prstGeom prst="rect">
                    <a:avLst/>
                  </a:prstGeom>
                </p:spPr>
              </p:pic>
            </p:grpSp>
            <p:grpSp>
              <p:nvGrpSpPr>
                <p:cNvPr id="30" name="Group 29">
                  <a:extLst>
                    <a:ext uri="{FF2B5EF4-FFF2-40B4-BE49-F238E27FC236}">
                      <a16:creationId xmlns:a16="http://schemas.microsoft.com/office/drawing/2014/main" id="{92F3CDFC-C141-41A0-A793-37D91F828294}"/>
                    </a:ext>
                  </a:extLst>
                </p:cNvPr>
                <p:cNvGrpSpPr/>
                <p:nvPr/>
              </p:nvGrpSpPr>
              <p:grpSpPr>
                <a:xfrm>
                  <a:off x="4948092" y="924719"/>
                  <a:ext cx="1824564" cy="5039566"/>
                  <a:chOff x="4946214" y="963118"/>
                  <a:chExt cx="1824564" cy="5039566"/>
                </a:xfrm>
              </p:grpSpPr>
              <p:pic>
                <p:nvPicPr>
                  <p:cNvPr id="31" name="Picture 30" descr="A picture containing text, shirt&#10;&#10;Description automatically generated">
                    <a:extLst>
                      <a:ext uri="{FF2B5EF4-FFF2-40B4-BE49-F238E27FC236}">
                        <a16:creationId xmlns:a16="http://schemas.microsoft.com/office/drawing/2014/main" id="{C9F4F1E3-0798-4DCD-AB00-B241B7F78A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6214" y="977208"/>
                    <a:ext cx="1824564" cy="2241675"/>
                  </a:xfrm>
                  <a:prstGeom prst="rect">
                    <a:avLst/>
                  </a:prstGeom>
                </p:spPr>
              </p:pic>
              <p:pic>
                <p:nvPicPr>
                  <p:cNvPr id="32" name="Picture 31" descr="A picture containing night, dark&#10;&#10;Description automatically generated">
                    <a:extLst>
                      <a:ext uri="{FF2B5EF4-FFF2-40B4-BE49-F238E27FC236}">
                        <a16:creationId xmlns:a16="http://schemas.microsoft.com/office/drawing/2014/main" id="{45E63581-081E-445C-A58F-1F5D710129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11235" y="963118"/>
                    <a:ext cx="1500971" cy="5039566"/>
                  </a:xfrm>
                  <a:prstGeom prst="rect">
                    <a:avLst/>
                  </a:prstGeom>
                </p:spPr>
              </p:pic>
            </p:grpSp>
          </p:grpSp>
          <p:grpSp>
            <p:nvGrpSpPr>
              <p:cNvPr id="25" name="Group 24">
                <a:extLst>
                  <a:ext uri="{FF2B5EF4-FFF2-40B4-BE49-F238E27FC236}">
                    <a16:creationId xmlns:a16="http://schemas.microsoft.com/office/drawing/2014/main" id="{A79E933B-DA48-42BF-94BA-1D9FB9626AFF}"/>
                  </a:ext>
                </a:extLst>
              </p:cNvPr>
              <p:cNvGrpSpPr/>
              <p:nvPr/>
            </p:nvGrpSpPr>
            <p:grpSpPr>
              <a:xfrm>
                <a:off x="7972194" y="2695107"/>
                <a:ext cx="1924871" cy="970756"/>
                <a:chOff x="4883410" y="2688867"/>
                <a:chExt cx="1924871" cy="970756"/>
              </a:xfrm>
            </p:grpSpPr>
            <p:pic>
              <p:nvPicPr>
                <p:cNvPr id="26" name="Picture 25">
                  <a:extLst>
                    <a:ext uri="{FF2B5EF4-FFF2-40B4-BE49-F238E27FC236}">
                      <a16:creationId xmlns:a16="http://schemas.microsoft.com/office/drawing/2014/main" id="{DF9E226C-F331-4461-BDE7-7F4BFBC595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225827" y="2688867"/>
                  <a:ext cx="582454" cy="970756"/>
                </a:xfrm>
                <a:prstGeom prst="rect">
                  <a:avLst/>
                </a:prstGeom>
              </p:spPr>
            </p:pic>
            <p:pic>
              <p:nvPicPr>
                <p:cNvPr id="27" name="Picture 26" descr="Logo&#10;&#10;Description automatically generated with medium confidence">
                  <a:extLst>
                    <a:ext uri="{FF2B5EF4-FFF2-40B4-BE49-F238E27FC236}">
                      <a16:creationId xmlns:a16="http://schemas.microsoft.com/office/drawing/2014/main" id="{92637CB9-6FB2-45A4-B224-ABCEAFF2BF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883410" y="2688867"/>
                  <a:ext cx="582453" cy="970756"/>
                </a:xfrm>
                <a:prstGeom prst="rect">
                  <a:avLst/>
                </a:prstGeom>
              </p:spPr>
            </p:pic>
          </p:grpSp>
        </p:grpSp>
        <p:pic>
          <p:nvPicPr>
            <p:cNvPr id="22" name="Hard Hat w Muffs" descr="Icon&#10;&#10;Description automatically generated">
              <a:extLst>
                <a:ext uri="{FF2B5EF4-FFF2-40B4-BE49-F238E27FC236}">
                  <a16:creationId xmlns:a16="http://schemas.microsoft.com/office/drawing/2014/main" id="{94938210-B535-4082-9446-DF047F9E83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441766" y="40297"/>
              <a:ext cx="920623" cy="712775"/>
            </a:xfrm>
            <a:prstGeom prst="rect">
              <a:avLst/>
            </a:prstGeom>
          </p:spPr>
        </p:pic>
        <p:pic>
          <p:nvPicPr>
            <p:cNvPr id="23" name="Safety Glasses" descr="A picture containing text&#10;&#10;Description automatically generated">
              <a:extLst>
                <a:ext uri="{FF2B5EF4-FFF2-40B4-BE49-F238E27FC236}">
                  <a16:creationId xmlns:a16="http://schemas.microsoft.com/office/drawing/2014/main" id="{8030FD39-3759-4EA5-9720-AB72F0DFC3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531129" y="344716"/>
              <a:ext cx="725132" cy="362566"/>
            </a:xfrm>
            <a:prstGeom prst="rect">
              <a:avLst/>
            </a:prstGeom>
          </p:spPr>
        </p:pic>
      </p:grpSp>
    </p:spTree>
    <p:extLst>
      <p:ext uri="{BB962C8B-B14F-4D97-AF65-F5344CB8AC3E}">
        <p14:creationId xmlns:p14="http://schemas.microsoft.com/office/powerpoint/2010/main" val="4286454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057" y="615120"/>
            <a:ext cx="2833886" cy="756480"/>
          </a:xfrm>
        </p:spPr>
        <p:txBody>
          <a:bodyPr/>
          <a:lstStyle/>
          <a:p>
            <a:pPr algn="ctr"/>
            <a:r>
              <a:rPr lang="en-US" dirty="0" smtClean="0"/>
              <a:t>Scenario</a:t>
            </a:r>
            <a:endParaRPr lang="en-US" dirty="0"/>
          </a:p>
        </p:txBody>
      </p:sp>
      <p:sp>
        <p:nvSpPr>
          <p:cNvPr id="4" name="Slide Number Placeholder 3"/>
          <p:cNvSpPr>
            <a:spLocks noGrp="1"/>
          </p:cNvSpPr>
          <p:nvPr>
            <p:ph type="sldNum" sz="quarter" idx="12"/>
          </p:nvPr>
        </p:nvSpPr>
        <p:spPr/>
        <p:txBody>
          <a:bodyPr/>
          <a:lstStyle/>
          <a:p>
            <a:fld id="{20C916DC-B21F-42C8-BDC3-D172FB33DFF5}" type="slidenum">
              <a:rPr lang="en-US" smtClean="0"/>
              <a:pPr/>
              <a:t>3</a:t>
            </a:fld>
            <a:endParaRPr lang="en-US"/>
          </a:p>
        </p:txBody>
      </p:sp>
      <p:sp>
        <p:nvSpPr>
          <p:cNvPr id="6" name="TextBox 5"/>
          <p:cNvSpPr txBox="1"/>
          <p:nvPr/>
        </p:nvSpPr>
        <p:spPr>
          <a:xfrm>
            <a:off x="800100" y="1502229"/>
            <a:ext cx="5257800" cy="369332"/>
          </a:xfrm>
          <a:prstGeom prst="rect">
            <a:avLst/>
          </a:prstGeom>
          <a:noFill/>
        </p:spPr>
        <p:txBody>
          <a:bodyPr wrap="square" rtlCol="0">
            <a:spAutoFit/>
          </a:bodyPr>
          <a:lstStyle/>
          <a:p>
            <a:r>
              <a:rPr lang="en-US" dirty="0" smtClean="0"/>
              <a:t>Describe the scenario here.</a:t>
            </a:r>
            <a:endParaRPr lang="en-US" dirty="0"/>
          </a:p>
        </p:txBody>
      </p:sp>
      <p:sp>
        <p:nvSpPr>
          <p:cNvPr id="7" name="Rectangle 6"/>
          <p:cNvSpPr/>
          <p:nvPr/>
        </p:nvSpPr>
        <p:spPr>
          <a:xfrm>
            <a:off x="6515100" y="1714500"/>
            <a:ext cx="5127171" cy="40005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13070" y="2024743"/>
            <a:ext cx="5094515" cy="369332"/>
          </a:xfrm>
          <a:prstGeom prst="rect">
            <a:avLst/>
          </a:prstGeom>
          <a:noFill/>
        </p:spPr>
        <p:txBody>
          <a:bodyPr wrap="square" rtlCol="0">
            <a:spAutoFit/>
          </a:bodyPr>
          <a:lstStyle/>
          <a:p>
            <a:r>
              <a:rPr lang="en-US" dirty="0" smtClean="0"/>
              <a:t>Add a picture here to depict your scenario.</a:t>
            </a:r>
            <a:endParaRPr lang="en-US" dirty="0"/>
          </a:p>
        </p:txBody>
      </p:sp>
    </p:spTree>
    <p:extLst>
      <p:ext uri="{BB962C8B-B14F-4D97-AF65-F5344CB8AC3E}">
        <p14:creationId xmlns:p14="http://schemas.microsoft.com/office/powerpoint/2010/main" val="1096521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4C828E-B9CD-44C3-BB67-EAF132759D7A}"/>
              </a:ext>
            </a:extLst>
          </p:cNvPr>
          <p:cNvSpPr>
            <a:spLocks noGrp="1"/>
          </p:cNvSpPr>
          <p:nvPr>
            <p:ph type="sldNum" sz="quarter" idx="12"/>
          </p:nvPr>
        </p:nvSpPr>
        <p:spPr/>
        <p:txBody>
          <a:bodyPr/>
          <a:lstStyle/>
          <a:p>
            <a:fld id="{20C916DC-B21F-42C8-BDC3-D172FB33DFF5}" type="slidenum">
              <a:rPr lang="en-US" smtClean="0"/>
              <a:pPr/>
              <a:t>4</a:t>
            </a:fld>
            <a:endParaRPr lang="en-US"/>
          </a:p>
        </p:txBody>
      </p:sp>
      <p:pic>
        <p:nvPicPr>
          <p:cNvPr id="1026" name="Picture 2">
            <a:extLst>
              <a:ext uri="{FF2B5EF4-FFF2-40B4-BE49-F238E27FC236}">
                <a16:creationId xmlns:a16="http://schemas.microsoft.com/office/drawing/2014/main" id="{AEF87AA6-09AA-4EAC-A066-F7D9E78559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3342" y="120218"/>
            <a:ext cx="1836278" cy="6060140"/>
          </a:xfrm>
          <a:prstGeom prst="rect">
            <a:avLst/>
          </a:prstGeom>
          <a:noFill/>
          <a:extLst>
            <a:ext uri="{909E8E84-426E-40DD-AFC4-6F175D3DCCD1}">
              <a14:hiddenFill xmlns:a14="http://schemas.microsoft.com/office/drawing/2010/main">
                <a:solidFill>
                  <a:srgbClr val="FFFFFF"/>
                </a:solidFill>
              </a14:hiddenFill>
            </a:ext>
          </a:extLst>
        </p:spPr>
      </p:pic>
      <p:grpSp>
        <p:nvGrpSpPr>
          <p:cNvPr id="1040" name="Group 1039">
            <a:extLst>
              <a:ext uri="{FF2B5EF4-FFF2-40B4-BE49-F238E27FC236}">
                <a16:creationId xmlns:a16="http://schemas.microsoft.com/office/drawing/2014/main" id="{EA673774-C5AB-446B-9595-8E9872EEF8FB}"/>
              </a:ext>
            </a:extLst>
          </p:cNvPr>
          <p:cNvGrpSpPr/>
          <p:nvPr/>
        </p:nvGrpSpPr>
        <p:grpSpPr>
          <a:xfrm>
            <a:off x="7692599" y="5561891"/>
            <a:ext cx="837763" cy="618467"/>
            <a:chOff x="5425231" y="5594271"/>
            <a:chExt cx="837763" cy="618467"/>
          </a:xfrm>
        </p:grpSpPr>
        <p:pic>
          <p:nvPicPr>
            <p:cNvPr id="58" name="Picture 57" descr="A black and white logo&#10;&#10;Description automatically generated with medium confidence">
              <a:extLst>
                <a:ext uri="{FF2B5EF4-FFF2-40B4-BE49-F238E27FC236}">
                  <a16:creationId xmlns:a16="http://schemas.microsoft.com/office/drawing/2014/main" id="{0D4079E3-17BD-4E5C-BCC5-8491539F6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53262" y="5598139"/>
              <a:ext cx="409732" cy="614599"/>
            </a:xfrm>
            <a:prstGeom prst="rect">
              <a:avLst/>
            </a:prstGeom>
          </p:spPr>
        </p:pic>
        <p:pic>
          <p:nvPicPr>
            <p:cNvPr id="60" name="Picture 59" descr="A black and white logo&#10;&#10;Description automatically generated with medium confidence">
              <a:extLst>
                <a:ext uri="{FF2B5EF4-FFF2-40B4-BE49-F238E27FC236}">
                  <a16:creationId xmlns:a16="http://schemas.microsoft.com/office/drawing/2014/main" id="{B10D2494-5B56-4561-B999-A1DC4CE594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425231" y="5594271"/>
              <a:ext cx="409733" cy="614599"/>
            </a:xfrm>
            <a:prstGeom prst="rect">
              <a:avLst/>
            </a:prstGeom>
          </p:spPr>
        </p:pic>
      </p:grpSp>
      <p:grpSp>
        <p:nvGrpSpPr>
          <p:cNvPr id="1042" name="Steel Toe Boots">
            <a:extLst>
              <a:ext uri="{FF2B5EF4-FFF2-40B4-BE49-F238E27FC236}">
                <a16:creationId xmlns:a16="http://schemas.microsoft.com/office/drawing/2014/main" id="{E9CFD3AB-AF07-41B0-A426-1CB9D85FE66F}"/>
              </a:ext>
            </a:extLst>
          </p:cNvPr>
          <p:cNvGrpSpPr/>
          <p:nvPr/>
        </p:nvGrpSpPr>
        <p:grpSpPr>
          <a:xfrm>
            <a:off x="9371507" y="339758"/>
            <a:ext cx="968369" cy="1235330"/>
            <a:chOff x="5362639" y="4945028"/>
            <a:chExt cx="968369" cy="1235330"/>
          </a:xfrm>
        </p:grpSpPr>
        <p:pic>
          <p:nvPicPr>
            <p:cNvPr id="62" name="Picture 61">
              <a:extLst>
                <a:ext uri="{FF2B5EF4-FFF2-40B4-BE49-F238E27FC236}">
                  <a16:creationId xmlns:a16="http://schemas.microsoft.com/office/drawing/2014/main" id="{90C56411-C617-4C23-94E8-DDFBF45AD8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801581" y="4945028"/>
              <a:ext cx="529427" cy="1235329"/>
            </a:xfrm>
            <a:prstGeom prst="rect">
              <a:avLst/>
            </a:prstGeom>
          </p:spPr>
        </p:pic>
        <p:pic>
          <p:nvPicPr>
            <p:cNvPr id="1024" name="Picture 1023">
              <a:extLst>
                <a:ext uri="{FF2B5EF4-FFF2-40B4-BE49-F238E27FC236}">
                  <a16:creationId xmlns:a16="http://schemas.microsoft.com/office/drawing/2014/main" id="{EAFC1A5F-A88B-4849-A85C-F417EC0EEE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62639" y="4945029"/>
              <a:ext cx="529427" cy="1235329"/>
            </a:xfrm>
            <a:prstGeom prst="rect">
              <a:avLst/>
            </a:prstGeom>
          </p:spPr>
        </p:pic>
      </p:grpSp>
      <p:grpSp>
        <p:nvGrpSpPr>
          <p:cNvPr id="1037" name="Street Clothes">
            <a:extLst>
              <a:ext uri="{FF2B5EF4-FFF2-40B4-BE49-F238E27FC236}">
                <a16:creationId xmlns:a16="http://schemas.microsoft.com/office/drawing/2014/main" id="{920C8D87-51DE-4146-B768-55ADF5D0465C}"/>
              </a:ext>
            </a:extLst>
          </p:cNvPr>
          <p:cNvGrpSpPr/>
          <p:nvPr/>
        </p:nvGrpSpPr>
        <p:grpSpPr>
          <a:xfrm>
            <a:off x="7214189" y="958406"/>
            <a:ext cx="1824564" cy="4843113"/>
            <a:chOff x="4935270" y="997828"/>
            <a:chExt cx="1824564" cy="4843113"/>
          </a:xfrm>
        </p:grpSpPr>
        <p:pic>
          <p:nvPicPr>
            <p:cNvPr id="16" name="Picture 15" descr="A picture containing indoor, dark&#10;&#10;Description automatically generated">
              <a:extLst>
                <a:ext uri="{FF2B5EF4-FFF2-40B4-BE49-F238E27FC236}">
                  <a16:creationId xmlns:a16="http://schemas.microsoft.com/office/drawing/2014/main" id="{04391CAE-54B1-45C3-B145-2A37DB97A7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265237" y="2547290"/>
              <a:ext cx="1132956" cy="3293651"/>
            </a:xfrm>
            <a:prstGeom prst="rect">
              <a:avLst/>
            </a:prstGeom>
          </p:spPr>
        </p:pic>
        <p:pic>
          <p:nvPicPr>
            <p:cNvPr id="1027" name="Picture 1026" descr="A picture containing text, shirt&#10;&#10;Description automatically generated">
              <a:extLst>
                <a:ext uri="{FF2B5EF4-FFF2-40B4-BE49-F238E27FC236}">
                  <a16:creationId xmlns:a16="http://schemas.microsoft.com/office/drawing/2014/main" id="{67F6E05B-2583-4FE9-A15C-A4E7D886EC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5270" y="997828"/>
              <a:ext cx="1824564" cy="2241675"/>
            </a:xfrm>
            <a:prstGeom prst="rect">
              <a:avLst/>
            </a:prstGeom>
          </p:spPr>
        </p:pic>
      </p:grpSp>
      <p:pic>
        <p:nvPicPr>
          <p:cNvPr id="20" name="Brown Coveralls" descr="A close - up of a military uniform&#10;&#10;Description automatically generated with medium confidence">
            <a:extLst>
              <a:ext uri="{FF2B5EF4-FFF2-40B4-BE49-F238E27FC236}">
                <a16:creationId xmlns:a16="http://schemas.microsoft.com/office/drawing/2014/main" id="{CFCE7A80-25F3-4CEB-BE22-A8AFF52805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45109" y="869461"/>
            <a:ext cx="1899520" cy="5221997"/>
          </a:xfrm>
          <a:prstGeom prst="rect">
            <a:avLst/>
          </a:prstGeom>
        </p:spPr>
      </p:pic>
      <p:grpSp>
        <p:nvGrpSpPr>
          <p:cNvPr id="1034" name="Work Gloves">
            <a:extLst>
              <a:ext uri="{FF2B5EF4-FFF2-40B4-BE49-F238E27FC236}">
                <a16:creationId xmlns:a16="http://schemas.microsoft.com/office/drawing/2014/main" id="{8E610A63-70A9-4D06-AB9C-193629F52E2D}"/>
              </a:ext>
            </a:extLst>
          </p:cNvPr>
          <p:cNvGrpSpPr/>
          <p:nvPr/>
        </p:nvGrpSpPr>
        <p:grpSpPr>
          <a:xfrm>
            <a:off x="9537231" y="1790507"/>
            <a:ext cx="1924871" cy="970756"/>
            <a:chOff x="4883410" y="2688867"/>
            <a:chExt cx="1924871" cy="970756"/>
          </a:xfrm>
        </p:grpSpPr>
        <p:pic>
          <p:nvPicPr>
            <p:cNvPr id="74" name="Picture 73">
              <a:extLst>
                <a:ext uri="{FF2B5EF4-FFF2-40B4-BE49-F238E27FC236}">
                  <a16:creationId xmlns:a16="http://schemas.microsoft.com/office/drawing/2014/main" id="{A707B7BB-D394-452C-B551-E48BCA04BE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225827" y="2688867"/>
              <a:ext cx="582454" cy="970756"/>
            </a:xfrm>
            <a:prstGeom prst="rect">
              <a:avLst/>
            </a:prstGeom>
          </p:spPr>
        </p:pic>
        <p:pic>
          <p:nvPicPr>
            <p:cNvPr id="75" name="Picture 74" descr="Logo&#10;&#10;Description automatically generated with medium confidence">
              <a:extLst>
                <a:ext uri="{FF2B5EF4-FFF2-40B4-BE49-F238E27FC236}">
                  <a16:creationId xmlns:a16="http://schemas.microsoft.com/office/drawing/2014/main" id="{1413049E-1B10-41C6-8475-4AC1FE0F48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883410" y="2688867"/>
              <a:ext cx="582453" cy="970756"/>
            </a:xfrm>
            <a:prstGeom prst="rect">
              <a:avLst/>
            </a:prstGeom>
          </p:spPr>
        </p:pic>
      </p:grpSp>
      <p:grpSp>
        <p:nvGrpSpPr>
          <p:cNvPr id="1035" name="Chemical Gloves">
            <a:extLst>
              <a:ext uri="{FF2B5EF4-FFF2-40B4-BE49-F238E27FC236}">
                <a16:creationId xmlns:a16="http://schemas.microsoft.com/office/drawing/2014/main" id="{3A92637C-4562-403A-8DAB-483DBE2FA989}"/>
              </a:ext>
            </a:extLst>
          </p:cNvPr>
          <p:cNvGrpSpPr/>
          <p:nvPr/>
        </p:nvGrpSpPr>
        <p:grpSpPr>
          <a:xfrm>
            <a:off x="9529211" y="2918060"/>
            <a:ext cx="1931643" cy="1017802"/>
            <a:chOff x="4883410" y="2808891"/>
            <a:chExt cx="1931643" cy="1017802"/>
          </a:xfrm>
        </p:grpSpPr>
        <p:pic>
          <p:nvPicPr>
            <p:cNvPr id="28" name="Picture 27" descr="A picture containing logo&#10;&#10;Description automatically generated">
              <a:extLst>
                <a:ext uri="{FF2B5EF4-FFF2-40B4-BE49-F238E27FC236}">
                  <a16:creationId xmlns:a16="http://schemas.microsoft.com/office/drawing/2014/main" id="{97D16A2C-91D9-42A3-8BC9-7EF35425DE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883410" y="2839828"/>
              <a:ext cx="589056" cy="986865"/>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1D78B116-9551-4820-AE16-F59E981B0F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253263" y="2808891"/>
              <a:ext cx="561790" cy="970755"/>
            </a:xfrm>
            <a:prstGeom prst="rect">
              <a:avLst/>
            </a:prstGeom>
          </p:spPr>
        </p:pic>
      </p:grpSp>
      <p:pic>
        <p:nvPicPr>
          <p:cNvPr id="52" name="Hi Vis Vest" descr="Icon&#10;&#10;Description automatically generated">
            <a:extLst>
              <a:ext uri="{FF2B5EF4-FFF2-40B4-BE49-F238E27FC236}">
                <a16:creationId xmlns:a16="http://schemas.microsoft.com/office/drawing/2014/main" id="{C7779A5D-E9DF-475D-97B3-6628EA8154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9583305" y="3636326"/>
            <a:ext cx="1878797" cy="2780278"/>
          </a:xfrm>
          <a:prstGeom prst="rect">
            <a:avLst/>
          </a:prstGeom>
        </p:spPr>
      </p:pic>
      <p:grpSp>
        <p:nvGrpSpPr>
          <p:cNvPr id="1038" name="Work Bibs">
            <a:extLst>
              <a:ext uri="{FF2B5EF4-FFF2-40B4-BE49-F238E27FC236}">
                <a16:creationId xmlns:a16="http://schemas.microsoft.com/office/drawing/2014/main" id="{013ECD89-09C1-48D3-868A-32DADF45EC5C}"/>
              </a:ext>
            </a:extLst>
          </p:cNvPr>
          <p:cNvGrpSpPr/>
          <p:nvPr/>
        </p:nvGrpSpPr>
        <p:grpSpPr>
          <a:xfrm>
            <a:off x="2611351" y="1107546"/>
            <a:ext cx="1824564" cy="5039566"/>
            <a:chOff x="4946214" y="963118"/>
            <a:chExt cx="1824564" cy="5039566"/>
          </a:xfrm>
        </p:grpSpPr>
        <p:pic>
          <p:nvPicPr>
            <p:cNvPr id="80" name="Picture 79" descr="A picture containing text, shirt&#10;&#10;Description automatically generated">
              <a:extLst>
                <a:ext uri="{FF2B5EF4-FFF2-40B4-BE49-F238E27FC236}">
                  <a16:creationId xmlns:a16="http://schemas.microsoft.com/office/drawing/2014/main" id="{7D2F35E8-C016-4DD7-9E9F-1BE60383FE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6214" y="977208"/>
              <a:ext cx="1824564" cy="2241675"/>
            </a:xfrm>
            <a:prstGeom prst="rect">
              <a:avLst/>
            </a:prstGeom>
          </p:spPr>
        </p:pic>
        <p:pic>
          <p:nvPicPr>
            <p:cNvPr id="18" name="Picture 17" descr="A picture containing night, dark&#10;&#10;Description automatically generated">
              <a:extLst>
                <a:ext uri="{FF2B5EF4-FFF2-40B4-BE49-F238E27FC236}">
                  <a16:creationId xmlns:a16="http://schemas.microsoft.com/office/drawing/2014/main" id="{3543285C-FCC5-4E18-8152-4A3FEE48AC3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5111235" y="963118"/>
              <a:ext cx="1500971" cy="5039566"/>
            </a:xfrm>
            <a:prstGeom prst="rect">
              <a:avLst/>
            </a:prstGeom>
          </p:spPr>
        </p:pic>
      </p:grpSp>
      <p:grpSp>
        <p:nvGrpSpPr>
          <p:cNvPr id="1041" name="Chemical Boots">
            <a:extLst>
              <a:ext uri="{FF2B5EF4-FFF2-40B4-BE49-F238E27FC236}">
                <a16:creationId xmlns:a16="http://schemas.microsoft.com/office/drawing/2014/main" id="{0E7F6AAB-BC7C-4A65-8C0B-BF81E275BCFF}"/>
              </a:ext>
            </a:extLst>
          </p:cNvPr>
          <p:cNvGrpSpPr/>
          <p:nvPr/>
        </p:nvGrpSpPr>
        <p:grpSpPr>
          <a:xfrm>
            <a:off x="10777126" y="447996"/>
            <a:ext cx="1019998" cy="1018851"/>
            <a:chOff x="5410897" y="5185607"/>
            <a:chExt cx="887756" cy="1018851"/>
          </a:xfrm>
        </p:grpSpPr>
        <p:pic>
          <p:nvPicPr>
            <p:cNvPr id="22" name="Picture 21" descr="A picture containing icon&#10;&#10;Description automatically generated">
              <a:extLst>
                <a:ext uri="{FF2B5EF4-FFF2-40B4-BE49-F238E27FC236}">
                  <a16:creationId xmlns:a16="http://schemas.microsoft.com/office/drawing/2014/main" id="{B8697928-227A-4F6A-B563-1FE734EC2E6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5800564" y="5185607"/>
              <a:ext cx="498089" cy="1018851"/>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E464A4C2-3A6D-4DE5-9A8C-183991E80C6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5410897" y="5185607"/>
              <a:ext cx="498087" cy="1006729"/>
            </a:xfrm>
            <a:prstGeom prst="rect">
              <a:avLst/>
            </a:prstGeom>
          </p:spPr>
        </p:pic>
      </p:grpSp>
      <p:pic>
        <p:nvPicPr>
          <p:cNvPr id="30" name="Chemical Suit" descr="A picture containing light&#10;&#10;Description automatically generated">
            <a:extLst>
              <a:ext uri="{FF2B5EF4-FFF2-40B4-BE49-F238E27FC236}">
                <a16:creationId xmlns:a16="http://schemas.microsoft.com/office/drawing/2014/main" id="{A3D57655-8D08-41DE-9D5A-12B66633EF6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4728408" y="49025"/>
            <a:ext cx="1974476" cy="6060137"/>
          </a:xfrm>
          <a:prstGeom prst="rect">
            <a:avLst/>
          </a:prstGeom>
        </p:spPr>
      </p:pic>
    </p:spTree>
    <p:extLst>
      <p:ext uri="{BB962C8B-B14F-4D97-AF65-F5344CB8AC3E}">
        <p14:creationId xmlns:p14="http://schemas.microsoft.com/office/powerpoint/2010/main" val="2617006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4C828E-B9CD-44C3-BB67-EAF132759D7A}"/>
              </a:ext>
            </a:extLst>
          </p:cNvPr>
          <p:cNvSpPr>
            <a:spLocks noGrp="1"/>
          </p:cNvSpPr>
          <p:nvPr>
            <p:ph type="sldNum" sz="quarter" idx="12"/>
          </p:nvPr>
        </p:nvSpPr>
        <p:spPr/>
        <p:txBody>
          <a:bodyPr/>
          <a:lstStyle/>
          <a:p>
            <a:fld id="{20C916DC-B21F-42C8-BDC3-D172FB33DFF5}" type="slidenum">
              <a:rPr lang="en-US" smtClean="0"/>
              <a:pPr/>
              <a:t>5</a:t>
            </a:fld>
            <a:endParaRPr lang="en-US"/>
          </a:p>
        </p:txBody>
      </p:sp>
      <p:pic>
        <p:nvPicPr>
          <p:cNvPr id="13" name="Air Supplied Respirator" descr="Icon&#10;&#10;Description automatically generated">
            <a:extLst>
              <a:ext uri="{FF2B5EF4-FFF2-40B4-BE49-F238E27FC236}">
                <a16:creationId xmlns:a16="http://schemas.microsoft.com/office/drawing/2014/main" id="{D18E9440-0F6E-4BD5-A9DA-A486A1899C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84560" y="3970044"/>
            <a:ext cx="849034" cy="1061291"/>
          </a:xfrm>
          <a:prstGeom prst="rect">
            <a:avLst/>
          </a:prstGeom>
        </p:spPr>
      </p:pic>
      <p:pic>
        <p:nvPicPr>
          <p:cNvPr id="32" name="Ear Muffs" descr="Logo&#10;&#10;Description automatically generated">
            <a:extLst>
              <a:ext uri="{FF2B5EF4-FFF2-40B4-BE49-F238E27FC236}">
                <a16:creationId xmlns:a16="http://schemas.microsoft.com/office/drawing/2014/main" id="{0B045864-72DF-41EB-B5D6-515AD0851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8045" y="1210684"/>
            <a:ext cx="920621" cy="678135"/>
          </a:xfrm>
          <a:prstGeom prst="rect">
            <a:avLst/>
          </a:prstGeom>
        </p:spPr>
      </p:pic>
      <p:pic>
        <p:nvPicPr>
          <p:cNvPr id="34" name="Face Shield" descr="A person wearing a mask&#10;&#10;Description automatically generated with low confidence">
            <a:extLst>
              <a:ext uri="{FF2B5EF4-FFF2-40B4-BE49-F238E27FC236}">
                <a16:creationId xmlns:a16="http://schemas.microsoft.com/office/drawing/2014/main" id="{EDE62C46-440C-4EF7-9445-2AC4209CC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5656" y="5247180"/>
            <a:ext cx="724112" cy="724112"/>
          </a:xfrm>
          <a:prstGeom prst="rect">
            <a:avLst/>
          </a:prstGeom>
        </p:spPr>
      </p:pic>
      <p:pic>
        <p:nvPicPr>
          <p:cNvPr id="36" name="Full Face APR" descr="Icon&#10;&#10;Description automatically generated">
            <a:extLst>
              <a:ext uri="{FF2B5EF4-FFF2-40B4-BE49-F238E27FC236}">
                <a16:creationId xmlns:a16="http://schemas.microsoft.com/office/drawing/2014/main" id="{35EB5210-B323-4F7C-9592-ADD05C3AD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95761" y="3993113"/>
            <a:ext cx="876591" cy="1095739"/>
          </a:xfrm>
          <a:prstGeom prst="rect">
            <a:avLst/>
          </a:prstGeom>
        </p:spPr>
      </p:pic>
      <p:pic>
        <p:nvPicPr>
          <p:cNvPr id="38" name="Goggles">
            <a:extLst>
              <a:ext uri="{FF2B5EF4-FFF2-40B4-BE49-F238E27FC236}">
                <a16:creationId xmlns:a16="http://schemas.microsoft.com/office/drawing/2014/main" id="{CB95EDAD-C4C4-4F1B-94EE-D08066D00D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79918" y="5294087"/>
            <a:ext cx="711223" cy="355612"/>
          </a:xfrm>
          <a:prstGeom prst="rect">
            <a:avLst/>
          </a:prstGeom>
        </p:spPr>
      </p:pic>
      <p:pic>
        <p:nvPicPr>
          <p:cNvPr id="40" name="Half Face APR" descr="A black and white logo&#10;&#10;Description automatically generated with low confidence">
            <a:extLst>
              <a:ext uri="{FF2B5EF4-FFF2-40B4-BE49-F238E27FC236}">
                <a16:creationId xmlns:a16="http://schemas.microsoft.com/office/drawing/2014/main" id="{FF1C7AC0-CBC7-498E-8336-5A43D83256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958462" y="4462762"/>
            <a:ext cx="920622" cy="552373"/>
          </a:xfrm>
          <a:prstGeom prst="rect">
            <a:avLst/>
          </a:prstGeom>
        </p:spPr>
      </p:pic>
      <p:pic>
        <p:nvPicPr>
          <p:cNvPr id="42" name="Hard Hat" descr="A picture containing text&#10;&#10;Description automatically generated">
            <a:extLst>
              <a:ext uri="{FF2B5EF4-FFF2-40B4-BE49-F238E27FC236}">
                <a16:creationId xmlns:a16="http://schemas.microsoft.com/office/drawing/2014/main" id="{50304227-D373-408B-BDF3-A83AEC0EB4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527160" y="2001706"/>
            <a:ext cx="758359" cy="568770"/>
          </a:xfrm>
          <a:prstGeom prst="rect">
            <a:avLst/>
          </a:prstGeom>
        </p:spPr>
      </p:pic>
      <p:pic>
        <p:nvPicPr>
          <p:cNvPr id="48" name="Hard Hat w Muffs" descr="Icon&#10;&#10;Description automatically generated">
            <a:extLst>
              <a:ext uri="{FF2B5EF4-FFF2-40B4-BE49-F238E27FC236}">
                <a16:creationId xmlns:a16="http://schemas.microsoft.com/office/drawing/2014/main" id="{DB373F8E-E51E-407D-B8BD-6C16213603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58044" y="1985688"/>
            <a:ext cx="920623" cy="712775"/>
          </a:xfrm>
          <a:prstGeom prst="rect">
            <a:avLst/>
          </a:prstGeom>
        </p:spPr>
      </p:pic>
      <p:pic>
        <p:nvPicPr>
          <p:cNvPr id="50" name="Hard Hat w Lamp &amp; Muffs" descr="Icon&#10;&#10;Description automatically generated">
            <a:extLst>
              <a:ext uri="{FF2B5EF4-FFF2-40B4-BE49-F238E27FC236}">
                <a16:creationId xmlns:a16="http://schemas.microsoft.com/office/drawing/2014/main" id="{C321C652-6A59-4A4B-AEF7-DA2020C37C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58045" y="2817127"/>
            <a:ext cx="920625" cy="712774"/>
          </a:xfrm>
          <a:prstGeom prst="rect">
            <a:avLst/>
          </a:prstGeom>
        </p:spPr>
      </p:pic>
      <p:pic>
        <p:nvPicPr>
          <p:cNvPr id="54" name="Safety Glasses" descr="A picture containing text&#10;&#10;Description automatically generated">
            <a:extLst>
              <a:ext uri="{FF2B5EF4-FFF2-40B4-BE49-F238E27FC236}">
                <a16:creationId xmlns:a16="http://schemas.microsoft.com/office/drawing/2014/main" id="{B438B3CD-B02C-470B-97E5-09B6EDC5A7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958462" y="5287133"/>
            <a:ext cx="725132" cy="362566"/>
          </a:xfrm>
          <a:prstGeom prst="rect">
            <a:avLst/>
          </a:prstGeom>
        </p:spPr>
      </p:pic>
      <p:pic>
        <p:nvPicPr>
          <p:cNvPr id="56" name="SCSR" descr="Icon&#10;&#10;Description automatically generated">
            <a:extLst>
              <a:ext uri="{FF2B5EF4-FFF2-40B4-BE49-F238E27FC236}">
                <a16:creationId xmlns:a16="http://schemas.microsoft.com/office/drawing/2014/main" id="{415119B5-B6DA-435E-97DD-1F5FDB822C0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450604" y="4576143"/>
            <a:ext cx="664460" cy="664460"/>
          </a:xfrm>
          <a:prstGeom prst="rect">
            <a:avLst/>
          </a:prstGeom>
        </p:spPr>
      </p:pic>
      <p:pic>
        <p:nvPicPr>
          <p:cNvPr id="1029" name="W65" descr="A picture containing bottle, vessel&#10;&#10;Description automatically generated">
            <a:extLst>
              <a:ext uri="{FF2B5EF4-FFF2-40B4-BE49-F238E27FC236}">
                <a16:creationId xmlns:a16="http://schemas.microsoft.com/office/drawing/2014/main" id="{EAAFCC40-000C-446F-AA51-87BB06E6E6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870842" y="4606176"/>
            <a:ext cx="414233" cy="552310"/>
          </a:xfrm>
          <a:prstGeom prst="rect">
            <a:avLst/>
          </a:prstGeom>
        </p:spPr>
      </p:pic>
      <p:pic>
        <p:nvPicPr>
          <p:cNvPr id="44" name="Hard Hat w Lamp" descr="Icon&#10;&#10;Description automatically generated">
            <a:extLst>
              <a:ext uri="{FF2B5EF4-FFF2-40B4-BE49-F238E27FC236}">
                <a16:creationId xmlns:a16="http://schemas.microsoft.com/office/drawing/2014/main" id="{FDDFE430-AAD3-4D26-80A7-F7506DE171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527159" y="1286382"/>
            <a:ext cx="758360" cy="540284"/>
          </a:xfrm>
          <a:prstGeom prst="rect">
            <a:avLst/>
          </a:prstGeom>
        </p:spPr>
      </p:pic>
      <p:pic>
        <p:nvPicPr>
          <p:cNvPr id="46" name="Harness" descr="A picture containing text&#10;&#10;Description automatically generated">
            <a:extLst>
              <a:ext uri="{FF2B5EF4-FFF2-40B4-BE49-F238E27FC236}">
                <a16:creationId xmlns:a16="http://schemas.microsoft.com/office/drawing/2014/main" id="{E256A20D-0CE5-4EBA-9393-F33D032640B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789155" y="1105815"/>
            <a:ext cx="1325909" cy="2651818"/>
          </a:xfrm>
          <a:prstGeom prst="rect">
            <a:avLst/>
          </a:prstGeom>
        </p:spPr>
      </p:pic>
      <p:grpSp>
        <p:nvGrpSpPr>
          <p:cNvPr id="7" name="Group 6"/>
          <p:cNvGrpSpPr/>
          <p:nvPr/>
        </p:nvGrpSpPr>
        <p:grpSpPr>
          <a:xfrm>
            <a:off x="7972194" y="40297"/>
            <a:ext cx="1924871" cy="6141718"/>
            <a:chOff x="7972194" y="40297"/>
            <a:chExt cx="1924871" cy="6141718"/>
          </a:xfrm>
        </p:grpSpPr>
        <p:grpSp>
          <p:nvGrpSpPr>
            <p:cNvPr id="6" name="Group 5">
              <a:extLst>
                <a:ext uri="{FF2B5EF4-FFF2-40B4-BE49-F238E27FC236}">
                  <a16:creationId xmlns:a16="http://schemas.microsoft.com/office/drawing/2014/main" id="{3B2C90CE-C3D7-4738-B989-5DE870AC15BA}"/>
                </a:ext>
              </a:extLst>
            </p:cNvPr>
            <p:cNvGrpSpPr/>
            <p:nvPr/>
          </p:nvGrpSpPr>
          <p:grpSpPr>
            <a:xfrm>
              <a:off x="7972194" y="83714"/>
              <a:ext cx="1924871" cy="6098301"/>
              <a:chOff x="7972194" y="83714"/>
              <a:chExt cx="1924871" cy="6098301"/>
            </a:xfrm>
          </p:grpSpPr>
          <p:grpSp>
            <p:nvGrpSpPr>
              <p:cNvPr id="3" name="Group 2">
                <a:extLst>
                  <a:ext uri="{FF2B5EF4-FFF2-40B4-BE49-F238E27FC236}">
                    <a16:creationId xmlns:a16="http://schemas.microsoft.com/office/drawing/2014/main" id="{E7422858-FD79-4591-BEC3-BE61B92E6356}"/>
                  </a:ext>
                </a:extLst>
              </p:cNvPr>
              <p:cNvGrpSpPr/>
              <p:nvPr/>
            </p:nvGrpSpPr>
            <p:grpSpPr>
              <a:xfrm>
                <a:off x="8007410" y="83714"/>
                <a:ext cx="1836278" cy="6098301"/>
                <a:chOff x="4936378" y="83714"/>
                <a:chExt cx="1836278" cy="6098301"/>
              </a:xfrm>
            </p:grpSpPr>
            <p:pic>
              <p:nvPicPr>
                <p:cNvPr id="1026" name="Picture 2">
                  <a:extLst>
                    <a:ext uri="{FF2B5EF4-FFF2-40B4-BE49-F238E27FC236}">
                      <a16:creationId xmlns:a16="http://schemas.microsoft.com/office/drawing/2014/main" id="{AEF87AA6-09AA-4EAC-A066-F7D9E78559C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36378" y="83714"/>
                  <a:ext cx="1836278" cy="606014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0FD70638-ED0F-4B8B-9CE4-3D45988D7F89}"/>
                    </a:ext>
                  </a:extLst>
                </p:cNvPr>
                <p:cNvGrpSpPr/>
                <p:nvPr/>
              </p:nvGrpSpPr>
              <p:grpSpPr>
                <a:xfrm>
                  <a:off x="5362352" y="4946685"/>
                  <a:ext cx="968369" cy="1235330"/>
                  <a:chOff x="5362639" y="4945028"/>
                  <a:chExt cx="968369" cy="1235330"/>
                </a:xfrm>
              </p:grpSpPr>
              <p:pic>
                <p:nvPicPr>
                  <p:cNvPr id="45" name="Picture 44">
                    <a:extLst>
                      <a:ext uri="{FF2B5EF4-FFF2-40B4-BE49-F238E27FC236}">
                        <a16:creationId xmlns:a16="http://schemas.microsoft.com/office/drawing/2014/main" id="{5E3EC191-CC9F-4FCB-A7C6-828057CA64A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5801581" y="4945028"/>
                    <a:ext cx="529427" cy="1235329"/>
                  </a:xfrm>
                  <a:prstGeom prst="rect">
                    <a:avLst/>
                  </a:prstGeom>
                </p:spPr>
              </p:pic>
              <p:pic>
                <p:nvPicPr>
                  <p:cNvPr id="47" name="Picture 46">
                    <a:extLst>
                      <a:ext uri="{FF2B5EF4-FFF2-40B4-BE49-F238E27FC236}">
                        <a16:creationId xmlns:a16="http://schemas.microsoft.com/office/drawing/2014/main" id="{A6D7D542-8704-46A8-AD2E-974F1CB98EA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5362639" y="4945029"/>
                    <a:ext cx="529427" cy="1235329"/>
                  </a:xfrm>
                  <a:prstGeom prst="rect">
                    <a:avLst/>
                  </a:prstGeom>
                </p:spPr>
              </p:pic>
            </p:grpSp>
            <p:grpSp>
              <p:nvGrpSpPr>
                <p:cNvPr id="37" name="Group 36">
                  <a:extLst>
                    <a:ext uri="{FF2B5EF4-FFF2-40B4-BE49-F238E27FC236}">
                      <a16:creationId xmlns:a16="http://schemas.microsoft.com/office/drawing/2014/main" id="{92F3CDFC-C141-41A0-A793-37D91F828294}"/>
                    </a:ext>
                  </a:extLst>
                </p:cNvPr>
                <p:cNvGrpSpPr/>
                <p:nvPr/>
              </p:nvGrpSpPr>
              <p:grpSpPr>
                <a:xfrm>
                  <a:off x="4948092" y="924719"/>
                  <a:ext cx="1824564" cy="5039566"/>
                  <a:chOff x="4946214" y="963118"/>
                  <a:chExt cx="1824564" cy="5039566"/>
                </a:xfrm>
              </p:grpSpPr>
              <p:pic>
                <p:nvPicPr>
                  <p:cNvPr id="39" name="Picture 38" descr="A picture containing text, shirt&#10;&#10;Description automatically generated">
                    <a:extLst>
                      <a:ext uri="{FF2B5EF4-FFF2-40B4-BE49-F238E27FC236}">
                        <a16:creationId xmlns:a16="http://schemas.microsoft.com/office/drawing/2014/main" id="{C9F4F1E3-0798-4DCD-AB00-B241B7F78AE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46214" y="977208"/>
                    <a:ext cx="1824564" cy="2241675"/>
                  </a:xfrm>
                  <a:prstGeom prst="rect">
                    <a:avLst/>
                  </a:prstGeom>
                </p:spPr>
              </p:pic>
              <p:pic>
                <p:nvPicPr>
                  <p:cNvPr id="41" name="Picture 40" descr="A picture containing night, dark&#10;&#10;Description automatically generated">
                    <a:extLst>
                      <a:ext uri="{FF2B5EF4-FFF2-40B4-BE49-F238E27FC236}">
                        <a16:creationId xmlns:a16="http://schemas.microsoft.com/office/drawing/2014/main" id="{45E63581-081E-445C-A58F-1F5D710129B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5111235" y="963118"/>
                    <a:ext cx="1500971" cy="5039566"/>
                  </a:xfrm>
                  <a:prstGeom prst="rect">
                    <a:avLst/>
                  </a:prstGeom>
                </p:spPr>
              </p:pic>
            </p:grpSp>
          </p:grpSp>
          <p:grpSp>
            <p:nvGrpSpPr>
              <p:cNvPr id="49" name="Group 48">
                <a:extLst>
                  <a:ext uri="{FF2B5EF4-FFF2-40B4-BE49-F238E27FC236}">
                    <a16:creationId xmlns:a16="http://schemas.microsoft.com/office/drawing/2014/main" id="{A79E933B-DA48-42BF-94BA-1D9FB9626AFF}"/>
                  </a:ext>
                </a:extLst>
              </p:cNvPr>
              <p:cNvGrpSpPr/>
              <p:nvPr/>
            </p:nvGrpSpPr>
            <p:grpSpPr>
              <a:xfrm>
                <a:off x="7972194" y="2695107"/>
                <a:ext cx="1924871" cy="970756"/>
                <a:chOff x="4883410" y="2688867"/>
                <a:chExt cx="1924871" cy="970756"/>
              </a:xfrm>
            </p:grpSpPr>
            <p:pic>
              <p:nvPicPr>
                <p:cNvPr id="51" name="Picture 50">
                  <a:extLst>
                    <a:ext uri="{FF2B5EF4-FFF2-40B4-BE49-F238E27FC236}">
                      <a16:creationId xmlns:a16="http://schemas.microsoft.com/office/drawing/2014/main" id="{DF9E226C-F331-4461-BDE7-7F4BFBC595A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6225827" y="2688867"/>
                  <a:ext cx="582454" cy="970756"/>
                </a:xfrm>
                <a:prstGeom prst="rect">
                  <a:avLst/>
                </a:prstGeom>
              </p:spPr>
            </p:pic>
            <p:pic>
              <p:nvPicPr>
                <p:cNvPr id="53" name="Picture 52" descr="Logo&#10;&#10;Description automatically generated with medium confidence">
                  <a:extLst>
                    <a:ext uri="{FF2B5EF4-FFF2-40B4-BE49-F238E27FC236}">
                      <a16:creationId xmlns:a16="http://schemas.microsoft.com/office/drawing/2014/main" id="{92637CB9-6FB2-45A4-B224-ABCEAFF2BF6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4883410" y="2688867"/>
                  <a:ext cx="582453" cy="970756"/>
                </a:xfrm>
                <a:prstGeom prst="rect">
                  <a:avLst/>
                </a:prstGeom>
              </p:spPr>
            </p:pic>
          </p:grpSp>
        </p:grpSp>
        <p:pic>
          <p:nvPicPr>
            <p:cNvPr id="35" name="Hard Hat w Muffs" descr="Icon&#10;&#10;Description automatically generated">
              <a:extLst>
                <a:ext uri="{FF2B5EF4-FFF2-40B4-BE49-F238E27FC236}">
                  <a16:creationId xmlns:a16="http://schemas.microsoft.com/office/drawing/2014/main" id="{94938210-B535-4082-9446-DF047F9E83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441766" y="40297"/>
              <a:ext cx="920623" cy="712775"/>
            </a:xfrm>
            <a:prstGeom prst="rect">
              <a:avLst/>
            </a:prstGeom>
          </p:spPr>
        </p:pic>
        <p:pic>
          <p:nvPicPr>
            <p:cNvPr id="52" name="Safety Glasses" descr="A picture containing text&#10;&#10;Description automatically generated">
              <a:extLst>
                <a:ext uri="{FF2B5EF4-FFF2-40B4-BE49-F238E27FC236}">
                  <a16:creationId xmlns:a16="http://schemas.microsoft.com/office/drawing/2014/main" id="{8030FD39-3759-4EA5-9720-AB72F0DFC31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531129" y="344716"/>
              <a:ext cx="725132" cy="362566"/>
            </a:xfrm>
            <a:prstGeom prst="rect">
              <a:avLst/>
            </a:prstGeom>
          </p:spPr>
        </p:pic>
      </p:grpSp>
    </p:spTree>
    <p:extLst>
      <p:ext uri="{BB962C8B-B14F-4D97-AF65-F5344CB8AC3E}">
        <p14:creationId xmlns:p14="http://schemas.microsoft.com/office/powerpoint/2010/main" val="1715897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7" restart="whenNotActive" fill="hold" evtFilter="cancelBubble" nodeType="interactiveSeq">
                <p:stCondLst>
                  <p:cond evt="onClick" delay="0">
                    <p:tgtEl>
                      <p:spTgt spid="5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4C828E-B9CD-44C3-BB67-EAF132759D7A}"/>
              </a:ext>
            </a:extLst>
          </p:cNvPr>
          <p:cNvSpPr>
            <a:spLocks noGrp="1"/>
          </p:cNvSpPr>
          <p:nvPr>
            <p:ph type="sldNum" sz="quarter" idx="12"/>
          </p:nvPr>
        </p:nvSpPr>
        <p:spPr/>
        <p:txBody>
          <a:bodyPr/>
          <a:lstStyle/>
          <a:p>
            <a:fld id="{20C916DC-B21F-42C8-BDC3-D172FB33DFF5}" type="slidenum">
              <a:rPr lang="en-US" smtClean="0"/>
              <a:pPr/>
              <a:t>6</a:t>
            </a:fld>
            <a:endParaRPr lang="en-US"/>
          </a:p>
        </p:txBody>
      </p:sp>
      <p:pic>
        <p:nvPicPr>
          <p:cNvPr id="13" name="Air Supplied Respirator" descr="Icon&#10;&#10;Description automatically generated">
            <a:extLst>
              <a:ext uri="{FF2B5EF4-FFF2-40B4-BE49-F238E27FC236}">
                <a16:creationId xmlns:a16="http://schemas.microsoft.com/office/drawing/2014/main" id="{D18E9440-0F6E-4BD5-A9DA-A486A1899C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84560" y="3970044"/>
            <a:ext cx="849034" cy="1061291"/>
          </a:xfrm>
          <a:prstGeom prst="rect">
            <a:avLst/>
          </a:prstGeom>
        </p:spPr>
      </p:pic>
      <p:pic>
        <p:nvPicPr>
          <p:cNvPr id="32" name="Ear Muffs" descr="Logo&#10;&#10;Description automatically generated">
            <a:extLst>
              <a:ext uri="{FF2B5EF4-FFF2-40B4-BE49-F238E27FC236}">
                <a16:creationId xmlns:a16="http://schemas.microsoft.com/office/drawing/2014/main" id="{0B045864-72DF-41EB-B5D6-515AD0851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8045" y="1210684"/>
            <a:ext cx="920621" cy="678135"/>
          </a:xfrm>
          <a:prstGeom prst="rect">
            <a:avLst/>
          </a:prstGeom>
        </p:spPr>
      </p:pic>
      <p:pic>
        <p:nvPicPr>
          <p:cNvPr id="34" name="Face Shield" descr="A person wearing a mask&#10;&#10;Description automatically generated with low confidence">
            <a:extLst>
              <a:ext uri="{FF2B5EF4-FFF2-40B4-BE49-F238E27FC236}">
                <a16:creationId xmlns:a16="http://schemas.microsoft.com/office/drawing/2014/main" id="{EDE62C46-440C-4EF7-9445-2AC4209CC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5656" y="5247180"/>
            <a:ext cx="724112" cy="724112"/>
          </a:xfrm>
          <a:prstGeom prst="rect">
            <a:avLst/>
          </a:prstGeom>
        </p:spPr>
      </p:pic>
      <p:pic>
        <p:nvPicPr>
          <p:cNvPr id="36" name="Full Face APR" descr="Icon&#10;&#10;Description automatically generated">
            <a:extLst>
              <a:ext uri="{FF2B5EF4-FFF2-40B4-BE49-F238E27FC236}">
                <a16:creationId xmlns:a16="http://schemas.microsoft.com/office/drawing/2014/main" id="{35EB5210-B323-4F7C-9592-ADD05C3AD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95761" y="3993113"/>
            <a:ext cx="876591" cy="1095739"/>
          </a:xfrm>
          <a:prstGeom prst="rect">
            <a:avLst/>
          </a:prstGeom>
        </p:spPr>
      </p:pic>
      <p:pic>
        <p:nvPicPr>
          <p:cNvPr id="38" name="Goggles">
            <a:extLst>
              <a:ext uri="{FF2B5EF4-FFF2-40B4-BE49-F238E27FC236}">
                <a16:creationId xmlns:a16="http://schemas.microsoft.com/office/drawing/2014/main" id="{CB95EDAD-C4C4-4F1B-94EE-D08066D00D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79918" y="5294087"/>
            <a:ext cx="711223" cy="355612"/>
          </a:xfrm>
          <a:prstGeom prst="rect">
            <a:avLst/>
          </a:prstGeom>
        </p:spPr>
      </p:pic>
      <p:pic>
        <p:nvPicPr>
          <p:cNvPr id="40" name="Half Face APR" descr="A black and white logo&#10;&#10;Description automatically generated with low confidence">
            <a:extLst>
              <a:ext uri="{FF2B5EF4-FFF2-40B4-BE49-F238E27FC236}">
                <a16:creationId xmlns:a16="http://schemas.microsoft.com/office/drawing/2014/main" id="{FF1C7AC0-CBC7-498E-8336-5A43D83256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958462" y="4462762"/>
            <a:ext cx="920622" cy="552373"/>
          </a:xfrm>
          <a:prstGeom prst="rect">
            <a:avLst/>
          </a:prstGeom>
        </p:spPr>
      </p:pic>
      <p:pic>
        <p:nvPicPr>
          <p:cNvPr id="42" name="Hard Hat" descr="A picture containing text&#10;&#10;Description automatically generated">
            <a:extLst>
              <a:ext uri="{FF2B5EF4-FFF2-40B4-BE49-F238E27FC236}">
                <a16:creationId xmlns:a16="http://schemas.microsoft.com/office/drawing/2014/main" id="{50304227-D373-408B-BDF3-A83AEC0EB4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527160" y="2001706"/>
            <a:ext cx="758359" cy="568770"/>
          </a:xfrm>
          <a:prstGeom prst="rect">
            <a:avLst/>
          </a:prstGeom>
        </p:spPr>
      </p:pic>
      <p:pic>
        <p:nvPicPr>
          <p:cNvPr id="48" name="Hard Hat w Muffs" descr="Icon&#10;&#10;Description automatically generated">
            <a:extLst>
              <a:ext uri="{FF2B5EF4-FFF2-40B4-BE49-F238E27FC236}">
                <a16:creationId xmlns:a16="http://schemas.microsoft.com/office/drawing/2014/main" id="{DB373F8E-E51E-407D-B8BD-6C16213603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58044" y="1985688"/>
            <a:ext cx="920623" cy="712775"/>
          </a:xfrm>
          <a:prstGeom prst="rect">
            <a:avLst/>
          </a:prstGeom>
        </p:spPr>
      </p:pic>
      <p:pic>
        <p:nvPicPr>
          <p:cNvPr id="50" name="Hard Hat w Lamp &amp; Muffs" descr="Icon&#10;&#10;Description automatically generated">
            <a:extLst>
              <a:ext uri="{FF2B5EF4-FFF2-40B4-BE49-F238E27FC236}">
                <a16:creationId xmlns:a16="http://schemas.microsoft.com/office/drawing/2014/main" id="{C321C652-6A59-4A4B-AEF7-DA2020C37C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58045" y="2817127"/>
            <a:ext cx="920625" cy="712774"/>
          </a:xfrm>
          <a:prstGeom prst="rect">
            <a:avLst/>
          </a:prstGeom>
        </p:spPr>
      </p:pic>
      <p:pic>
        <p:nvPicPr>
          <p:cNvPr id="54" name="Safety Glasses" descr="A picture containing text&#10;&#10;Description automatically generated">
            <a:extLst>
              <a:ext uri="{FF2B5EF4-FFF2-40B4-BE49-F238E27FC236}">
                <a16:creationId xmlns:a16="http://schemas.microsoft.com/office/drawing/2014/main" id="{B438B3CD-B02C-470B-97E5-09B6EDC5A7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958462" y="5287133"/>
            <a:ext cx="725132" cy="362566"/>
          </a:xfrm>
          <a:prstGeom prst="rect">
            <a:avLst/>
          </a:prstGeom>
        </p:spPr>
      </p:pic>
      <p:pic>
        <p:nvPicPr>
          <p:cNvPr id="56" name="SCSR" descr="Icon&#10;&#10;Description automatically generated">
            <a:extLst>
              <a:ext uri="{FF2B5EF4-FFF2-40B4-BE49-F238E27FC236}">
                <a16:creationId xmlns:a16="http://schemas.microsoft.com/office/drawing/2014/main" id="{415119B5-B6DA-435E-97DD-1F5FDB822C0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450604" y="4576143"/>
            <a:ext cx="664460" cy="664460"/>
          </a:xfrm>
          <a:prstGeom prst="rect">
            <a:avLst/>
          </a:prstGeom>
        </p:spPr>
      </p:pic>
      <p:pic>
        <p:nvPicPr>
          <p:cNvPr id="1029" name="W65" descr="A picture containing bottle, vessel&#10;&#10;Description automatically generated">
            <a:extLst>
              <a:ext uri="{FF2B5EF4-FFF2-40B4-BE49-F238E27FC236}">
                <a16:creationId xmlns:a16="http://schemas.microsoft.com/office/drawing/2014/main" id="{EAAFCC40-000C-446F-AA51-87BB06E6E6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870842" y="4606176"/>
            <a:ext cx="414233" cy="552310"/>
          </a:xfrm>
          <a:prstGeom prst="rect">
            <a:avLst/>
          </a:prstGeom>
        </p:spPr>
      </p:pic>
      <p:pic>
        <p:nvPicPr>
          <p:cNvPr id="44" name="Hard Hat w Lamp" descr="Icon&#10;&#10;Description automatically generated">
            <a:extLst>
              <a:ext uri="{FF2B5EF4-FFF2-40B4-BE49-F238E27FC236}">
                <a16:creationId xmlns:a16="http://schemas.microsoft.com/office/drawing/2014/main" id="{FDDFE430-AAD3-4D26-80A7-F7506DE171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527159" y="1286382"/>
            <a:ext cx="758360" cy="540284"/>
          </a:xfrm>
          <a:prstGeom prst="rect">
            <a:avLst/>
          </a:prstGeom>
        </p:spPr>
      </p:pic>
      <p:pic>
        <p:nvPicPr>
          <p:cNvPr id="46" name="Harness" descr="A picture containing text&#10;&#10;Description automatically generated">
            <a:extLst>
              <a:ext uri="{FF2B5EF4-FFF2-40B4-BE49-F238E27FC236}">
                <a16:creationId xmlns:a16="http://schemas.microsoft.com/office/drawing/2014/main" id="{E256A20D-0CE5-4EBA-9393-F33D032640B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789155" y="1105815"/>
            <a:ext cx="1325909" cy="2651818"/>
          </a:xfrm>
          <a:prstGeom prst="rect">
            <a:avLst/>
          </a:prstGeom>
        </p:spPr>
      </p:pic>
      <p:grpSp>
        <p:nvGrpSpPr>
          <p:cNvPr id="55" name="Group 54">
            <a:extLst>
              <a:ext uri="{FF2B5EF4-FFF2-40B4-BE49-F238E27FC236}">
                <a16:creationId xmlns:a16="http://schemas.microsoft.com/office/drawing/2014/main" id="{E8CFC814-E19A-4C5F-B2D7-9DBF4FCB97DB}"/>
              </a:ext>
            </a:extLst>
          </p:cNvPr>
          <p:cNvGrpSpPr/>
          <p:nvPr/>
        </p:nvGrpSpPr>
        <p:grpSpPr>
          <a:xfrm>
            <a:off x="7814802" y="0"/>
            <a:ext cx="2076794" cy="6292367"/>
            <a:chOff x="7073909" y="-95231"/>
            <a:chExt cx="2076794" cy="6292367"/>
          </a:xfrm>
        </p:grpSpPr>
        <p:pic>
          <p:nvPicPr>
            <p:cNvPr id="57" name="Picture 2">
              <a:extLst>
                <a:ext uri="{FF2B5EF4-FFF2-40B4-BE49-F238E27FC236}">
                  <a16:creationId xmlns:a16="http://schemas.microsoft.com/office/drawing/2014/main" id="{FBD233F7-5817-4BC6-B8DE-2E6313289EA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93342" y="136996"/>
              <a:ext cx="1836278" cy="606014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a16="http://schemas.microsoft.com/office/drawing/2014/main" id="{CD61CBCF-2398-4D4C-81F3-10327A0B31A2}"/>
                </a:ext>
              </a:extLst>
            </p:cNvPr>
            <p:cNvGrpSpPr/>
            <p:nvPr/>
          </p:nvGrpSpPr>
          <p:grpSpPr>
            <a:xfrm>
              <a:off x="7595648" y="5178268"/>
              <a:ext cx="1053554" cy="1018851"/>
              <a:chOff x="7595648" y="5178268"/>
              <a:chExt cx="1053554" cy="1018851"/>
            </a:xfrm>
          </p:grpSpPr>
          <p:pic>
            <p:nvPicPr>
              <p:cNvPr id="63" name="Picture 62" descr="A picture containing icon&#10;&#10;Description automatically generated">
                <a:extLst>
                  <a:ext uri="{FF2B5EF4-FFF2-40B4-BE49-F238E27FC236}">
                    <a16:creationId xmlns:a16="http://schemas.microsoft.com/office/drawing/2014/main" id="{CD700891-5541-4BE1-ADDE-36837CCE11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8076917" y="5178268"/>
                <a:ext cx="572285" cy="1018851"/>
              </a:xfrm>
              <a:prstGeom prst="rect">
                <a:avLst/>
              </a:prstGeom>
            </p:spPr>
          </p:pic>
          <p:pic>
            <p:nvPicPr>
              <p:cNvPr id="64" name="Picture 63" descr="A picture containing icon&#10;&#10;Description automatically generated">
                <a:extLst>
                  <a:ext uri="{FF2B5EF4-FFF2-40B4-BE49-F238E27FC236}">
                    <a16:creationId xmlns:a16="http://schemas.microsoft.com/office/drawing/2014/main" id="{E4B149A7-BCAD-4C38-907A-EB449903C79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7595648" y="5178268"/>
                <a:ext cx="572283" cy="1006729"/>
              </a:xfrm>
              <a:prstGeom prst="rect">
                <a:avLst/>
              </a:prstGeom>
            </p:spPr>
          </p:pic>
        </p:grpSp>
        <p:pic>
          <p:nvPicPr>
            <p:cNvPr id="59" name="Picture 58" descr="A picture containing light&#10;&#10;Description automatically generated">
              <a:extLst>
                <a:ext uri="{FF2B5EF4-FFF2-40B4-BE49-F238E27FC236}">
                  <a16:creationId xmlns:a16="http://schemas.microsoft.com/office/drawing/2014/main" id="{865D0179-8C3B-435C-A5FC-2847E12E133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7124243" y="-95231"/>
              <a:ext cx="1974476" cy="6060137"/>
            </a:xfrm>
            <a:prstGeom prst="rect">
              <a:avLst/>
            </a:prstGeom>
          </p:spPr>
        </p:pic>
        <p:grpSp>
          <p:nvGrpSpPr>
            <p:cNvPr id="60" name="Group 59">
              <a:extLst>
                <a:ext uri="{FF2B5EF4-FFF2-40B4-BE49-F238E27FC236}">
                  <a16:creationId xmlns:a16="http://schemas.microsoft.com/office/drawing/2014/main" id="{7A1DFED8-3CFE-452B-91DF-AD974D6DE760}"/>
                </a:ext>
              </a:extLst>
            </p:cNvPr>
            <p:cNvGrpSpPr/>
            <p:nvPr/>
          </p:nvGrpSpPr>
          <p:grpSpPr>
            <a:xfrm>
              <a:off x="7073909" y="2692882"/>
              <a:ext cx="2076794" cy="1064751"/>
              <a:chOff x="7073909" y="2692882"/>
              <a:chExt cx="2076794" cy="1064751"/>
            </a:xfrm>
          </p:grpSpPr>
          <p:pic>
            <p:nvPicPr>
              <p:cNvPr id="61" name="Picture 60" descr="A picture containing logo&#10;&#10;Description automatically generated">
                <a:extLst>
                  <a:ext uri="{FF2B5EF4-FFF2-40B4-BE49-F238E27FC236}">
                    <a16:creationId xmlns:a16="http://schemas.microsoft.com/office/drawing/2014/main" id="{C2D33CFA-A9C2-49BF-B08A-FB3FA3AFCA5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7073909" y="2770768"/>
                <a:ext cx="589056" cy="986865"/>
              </a:xfrm>
              <a:prstGeom prst="rect">
                <a:avLst/>
              </a:prstGeom>
            </p:spPr>
          </p:pic>
          <p:pic>
            <p:nvPicPr>
              <p:cNvPr id="62" name="Picture 61" descr="A picture containing text&#10;&#10;Description automatically generated">
                <a:extLst>
                  <a:ext uri="{FF2B5EF4-FFF2-40B4-BE49-F238E27FC236}">
                    <a16:creationId xmlns:a16="http://schemas.microsoft.com/office/drawing/2014/main" id="{9616EA1C-674B-47D5-8DB6-74BE68F7449D}"/>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8561647" y="2692882"/>
                <a:ext cx="589056" cy="970755"/>
              </a:xfrm>
              <a:prstGeom prst="rect">
                <a:avLst/>
              </a:prstGeom>
            </p:spPr>
          </p:pic>
        </p:grpSp>
      </p:grpSp>
    </p:spTree>
    <p:extLst>
      <p:ext uri="{BB962C8B-B14F-4D97-AF65-F5344CB8AC3E}">
        <p14:creationId xmlns:p14="http://schemas.microsoft.com/office/powerpoint/2010/main" val="1988582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4C828E-B9CD-44C3-BB67-EAF132759D7A}"/>
              </a:ext>
            </a:extLst>
          </p:cNvPr>
          <p:cNvSpPr>
            <a:spLocks noGrp="1"/>
          </p:cNvSpPr>
          <p:nvPr>
            <p:ph type="sldNum" sz="quarter" idx="12"/>
          </p:nvPr>
        </p:nvSpPr>
        <p:spPr/>
        <p:txBody>
          <a:bodyPr/>
          <a:lstStyle/>
          <a:p>
            <a:fld id="{20C916DC-B21F-42C8-BDC3-D172FB33DFF5}" type="slidenum">
              <a:rPr lang="en-US" smtClean="0"/>
              <a:pPr/>
              <a:t>7</a:t>
            </a:fld>
            <a:endParaRPr lang="en-US"/>
          </a:p>
        </p:txBody>
      </p:sp>
      <p:pic>
        <p:nvPicPr>
          <p:cNvPr id="13" name="Air Supplied Respirator" descr="Icon&#10;&#10;Description automatically generated">
            <a:extLst>
              <a:ext uri="{FF2B5EF4-FFF2-40B4-BE49-F238E27FC236}">
                <a16:creationId xmlns:a16="http://schemas.microsoft.com/office/drawing/2014/main" id="{D18E9440-0F6E-4BD5-A9DA-A486A1899C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84560" y="3970044"/>
            <a:ext cx="849034" cy="1061291"/>
          </a:xfrm>
          <a:prstGeom prst="rect">
            <a:avLst/>
          </a:prstGeom>
        </p:spPr>
      </p:pic>
      <p:pic>
        <p:nvPicPr>
          <p:cNvPr id="32" name="Ear Muffs" descr="Logo&#10;&#10;Description automatically generated">
            <a:extLst>
              <a:ext uri="{FF2B5EF4-FFF2-40B4-BE49-F238E27FC236}">
                <a16:creationId xmlns:a16="http://schemas.microsoft.com/office/drawing/2014/main" id="{0B045864-72DF-41EB-B5D6-515AD0851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8045" y="1210684"/>
            <a:ext cx="920621" cy="678135"/>
          </a:xfrm>
          <a:prstGeom prst="rect">
            <a:avLst/>
          </a:prstGeom>
        </p:spPr>
      </p:pic>
      <p:pic>
        <p:nvPicPr>
          <p:cNvPr id="34" name="Face Shield" descr="A person wearing a mask&#10;&#10;Description automatically generated with low confidence">
            <a:extLst>
              <a:ext uri="{FF2B5EF4-FFF2-40B4-BE49-F238E27FC236}">
                <a16:creationId xmlns:a16="http://schemas.microsoft.com/office/drawing/2014/main" id="{EDE62C46-440C-4EF7-9445-2AC4209CC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5656" y="5247180"/>
            <a:ext cx="724112" cy="724112"/>
          </a:xfrm>
          <a:prstGeom prst="rect">
            <a:avLst/>
          </a:prstGeom>
        </p:spPr>
      </p:pic>
      <p:pic>
        <p:nvPicPr>
          <p:cNvPr id="36" name="Full Face APR" descr="Icon&#10;&#10;Description automatically generated">
            <a:extLst>
              <a:ext uri="{FF2B5EF4-FFF2-40B4-BE49-F238E27FC236}">
                <a16:creationId xmlns:a16="http://schemas.microsoft.com/office/drawing/2014/main" id="{35EB5210-B323-4F7C-9592-ADD05C3AD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95761" y="3993113"/>
            <a:ext cx="876591" cy="1095739"/>
          </a:xfrm>
          <a:prstGeom prst="rect">
            <a:avLst/>
          </a:prstGeom>
        </p:spPr>
      </p:pic>
      <p:pic>
        <p:nvPicPr>
          <p:cNvPr id="38" name="Goggles">
            <a:extLst>
              <a:ext uri="{FF2B5EF4-FFF2-40B4-BE49-F238E27FC236}">
                <a16:creationId xmlns:a16="http://schemas.microsoft.com/office/drawing/2014/main" id="{CB95EDAD-C4C4-4F1B-94EE-D08066D00D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79918" y="5294087"/>
            <a:ext cx="711223" cy="355612"/>
          </a:xfrm>
          <a:prstGeom prst="rect">
            <a:avLst/>
          </a:prstGeom>
        </p:spPr>
      </p:pic>
      <p:pic>
        <p:nvPicPr>
          <p:cNvPr id="40" name="Half Face APR" descr="A black and white logo&#10;&#10;Description automatically generated with low confidence">
            <a:extLst>
              <a:ext uri="{FF2B5EF4-FFF2-40B4-BE49-F238E27FC236}">
                <a16:creationId xmlns:a16="http://schemas.microsoft.com/office/drawing/2014/main" id="{FF1C7AC0-CBC7-498E-8336-5A43D83256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958462" y="4462762"/>
            <a:ext cx="920622" cy="552373"/>
          </a:xfrm>
          <a:prstGeom prst="rect">
            <a:avLst/>
          </a:prstGeom>
        </p:spPr>
      </p:pic>
      <p:pic>
        <p:nvPicPr>
          <p:cNvPr id="42" name="Hard Hat" descr="A picture containing text&#10;&#10;Description automatically generated">
            <a:extLst>
              <a:ext uri="{FF2B5EF4-FFF2-40B4-BE49-F238E27FC236}">
                <a16:creationId xmlns:a16="http://schemas.microsoft.com/office/drawing/2014/main" id="{50304227-D373-408B-BDF3-A83AEC0EB4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527160" y="2001706"/>
            <a:ext cx="758359" cy="568770"/>
          </a:xfrm>
          <a:prstGeom prst="rect">
            <a:avLst/>
          </a:prstGeom>
        </p:spPr>
      </p:pic>
      <p:pic>
        <p:nvPicPr>
          <p:cNvPr id="48" name="Hard Hat w Muffs" descr="Icon&#10;&#10;Description automatically generated">
            <a:extLst>
              <a:ext uri="{FF2B5EF4-FFF2-40B4-BE49-F238E27FC236}">
                <a16:creationId xmlns:a16="http://schemas.microsoft.com/office/drawing/2014/main" id="{DB373F8E-E51E-407D-B8BD-6C16213603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58044" y="1985688"/>
            <a:ext cx="920623" cy="712775"/>
          </a:xfrm>
          <a:prstGeom prst="rect">
            <a:avLst/>
          </a:prstGeom>
        </p:spPr>
      </p:pic>
      <p:pic>
        <p:nvPicPr>
          <p:cNvPr id="50" name="Hard Hat w Lamp &amp; Muffs" descr="Icon&#10;&#10;Description automatically generated">
            <a:extLst>
              <a:ext uri="{FF2B5EF4-FFF2-40B4-BE49-F238E27FC236}">
                <a16:creationId xmlns:a16="http://schemas.microsoft.com/office/drawing/2014/main" id="{C321C652-6A59-4A4B-AEF7-DA2020C37C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58045" y="2817127"/>
            <a:ext cx="920625" cy="712774"/>
          </a:xfrm>
          <a:prstGeom prst="rect">
            <a:avLst/>
          </a:prstGeom>
        </p:spPr>
      </p:pic>
      <p:pic>
        <p:nvPicPr>
          <p:cNvPr id="54" name="Safety Glasses" descr="A picture containing text&#10;&#10;Description automatically generated">
            <a:extLst>
              <a:ext uri="{FF2B5EF4-FFF2-40B4-BE49-F238E27FC236}">
                <a16:creationId xmlns:a16="http://schemas.microsoft.com/office/drawing/2014/main" id="{B438B3CD-B02C-470B-97E5-09B6EDC5A7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958462" y="5287133"/>
            <a:ext cx="725132" cy="362566"/>
          </a:xfrm>
          <a:prstGeom prst="rect">
            <a:avLst/>
          </a:prstGeom>
        </p:spPr>
      </p:pic>
      <p:pic>
        <p:nvPicPr>
          <p:cNvPr id="56" name="SCSR" descr="Icon&#10;&#10;Description automatically generated">
            <a:extLst>
              <a:ext uri="{FF2B5EF4-FFF2-40B4-BE49-F238E27FC236}">
                <a16:creationId xmlns:a16="http://schemas.microsoft.com/office/drawing/2014/main" id="{415119B5-B6DA-435E-97DD-1F5FDB822C0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450604" y="4576143"/>
            <a:ext cx="664460" cy="664460"/>
          </a:xfrm>
          <a:prstGeom prst="rect">
            <a:avLst/>
          </a:prstGeom>
        </p:spPr>
      </p:pic>
      <p:pic>
        <p:nvPicPr>
          <p:cNvPr id="1029" name="W65" descr="A picture containing bottle, vessel&#10;&#10;Description automatically generated">
            <a:extLst>
              <a:ext uri="{FF2B5EF4-FFF2-40B4-BE49-F238E27FC236}">
                <a16:creationId xmlns:a16="http://schemas.microsoft.com/office/drawing/2014/main" id="{EAAFCC40-000C-446F-AA51-87BB06E6E6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870842" y="4606176"/>
            <a:ext cx="414233" cy="552310"/>
          </a:xfrm>
          <a:prstGeom prst="rect">
            <a:avLst/>
          </a:prstGeom>
        </p:spPr>
      </p:pic>
      <p:pic>
        <p:nvPicPr>
          <p:cNvPr id="44" name="Hard Hat w Lamp" descr="Icon&#10;&#10;Description automatically generated">
            <a:extLst>
              <a:ext uri="{FF2B5EF4-FFF2-40B4-BE49-F238E27FC236}">
                <a16:creationId xmlns:a16="http://schemas.microsoft.com/office/drawing/2014/main" id="{FDDFE430-AAD3-4D26-80A7-F7506DE171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527159" y="1286382"/>
            <a:ext cx="758360" cy="540284"/>
          </a:xfrm>
          <a:prstGeom prst="rect">
            <a:avLst/>
          </a:prstGeom>
        </p:spPr>
      </p:pic>
      <p:pic>
        <p:nvPicPr>
          <p:cNvPr id="46" name="Harness" descr="A picture containing text&#10;&#10;Description automatically generated">
            <a:extLst>
              <a:ext uri="{FF2B5EF4-FFF2-40B4-BE49-F238E27FC236}">
                <a16:creationId xmlns:a16="http://schemas.microsoft.com/office/drawing/2014/main" id="{E256A20D-0CE5-4EBA-9393-F33D032640B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789155" y="1105815"/>
            <a:ext cx="1325909" cy="2651818"/>
          </a:xfrm>
          <a:prstGeom prst="rect">
            <a:avLst/>
          </a:prstGeom>
        </p:spPr>
      </p:pic>
      <p:pic>
        <p:nvPicPr>
          <p:cNvPr id="1026" name="Picture 2">
            <a:extLst>
              <a:ext uri="{FF2B5EF4-FFF2-40B4-BE49-F238E27FC236}">
                <a16:creationId xmlns:a16="http://schemas.microsoft.com/office/drawing/2014/main" id="{AEF87AA6-09AA-4EAC-A066-F7D9E78559C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07410" y="83714"/>
            <a:ext cx="1836278" cy="606014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0FD70638-ED0F-4B8B-9CE4-3D45988D7F89}"/>
              </a:ext>
            </a:extLst>
          </p:cNvPr>
          <p:cNvGrpSpPr/>
          <p:nvPr/>
        </p:nvGrpSpPr>
        <p:grpSpPr>
          <a:xfrm>
            <a:off x="8433384" y="4946685"/>
            <a:ext cx="968369" cy="1235330"/>
            <a:chOff x="5362639" y="4945028"/>
            <a:chExt cx="968369" cy="1235330"/>
          </a:xfrm>
        </p:grpSpPr>
        <p:pic>
          <p:nvPicPr>
            <p:cNvPr id="45" name="Picture 44">
              <a:extLst>
                <a:ext uri="{FF2B5EF4-FFF2-40B4-BE49-F238E27FC236}">
                  <a16:creationId xmlns:a16="http://schemas.microsoft.com/office/drawing/2014/main" id="{5E3EC191-CC9F-4FCB-A7C6-828057CA64A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5801581" y="4945028"/>
              <a:ext cx="529427" cy="1235329"/>
            </a:xfrm>
            <a:prstGeom prst="rect">
              <a:avLst/>
            </a:prstGeom>
          </p:spPr>
        </p:pic>
        <p:pic>
          <p:nvPicPr>
            <p:cNvPr id="47" name="Picture 46">
              <a:extLst>
                <a:ext uri="{FF2B5EF4-FFF2-40B4-BE49-F238E27FC236}">
                  <a16:creationId xmlns:a16="http://schemas.microsoft.com/office/drawing/2014/main" id="{A6D7D542-8704-46A8-AD2E-974F1CB98EA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5362639" y="4945029"/>
              <a:ext cx="529427" cy="1235329"/>
            </a:xfrm>
            <a:prstGeom prst="rect">
              <a:avLst/>
            </a:prstGeom>
          </p:spPr>
        </p:pic>
      </p:grpSp>
      <p:pic>
        <p:nvPicPr>
          <p:cNvPr id="68" name="Brown Coveralls" descr="A close - up of a military uniform&#10;&#10;Description automatically generated with medium confidence">
            <a:extLst>
              <a:ext uri="{FF2B5EF4-FFF2-40B4-BE49-F238E27FC236}">
                <a16:creationId xmlns:a16="http://schemas.microsoft.com/office/drawing/2014/main" id="{11E714A6-C89E-4CFD-B282-CD314DDC438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7971593" y="766993"/>
            <a:ext cx="1848918" cy="5073948"/>
          </a:xfrm>
          <a:prstGeom prst="rect">
            <a:avLst/>
          </a:prstGeom>
        </p:spPr>
      </p:pic>
      <p:grpSp>
        <p:nvGrpSpPr>
          <p:cNvPr id="49" name="Group 48">
            <a:extLst>
              <a:ext uri="{FF2B5EF4-FFF2-40B4-BE49-F238E27FC236}">
                <a16:creationId xmlns:a16="http://schemas.microsoft.com/office/drawing/2014/main" id="{A79E933B-DA48-42BF-94BA-1D9FB9626AFF}"/>
              </a:ext>
            </a:extLst>
          </p:cNvPr>
          <p:cNvGrpSpPr/>
          <p:nvPr/>
        </p:nvGrpSpPr>
        <p:grpSpPr>
          <a:xfrm>
            <a:off x="7942698" y="2695107"/>
            <a:ext cx="1924871" cy="970756"/>
            <a:chOff x="4883410" y="2688867"/>
            <a:chExt cx="1924871" cy="970756"/>
          </a:xfrm>
        </p:grpSpPr>
        <p:pic>
          <p:nvPicPr>
            <p:cNvPr id="51" name="Picture 50">
              <a:extLst>
                <a:ext uri="{FF2B5EF4-FFF2-40B4-BE49-F238E27FC236}">
                  <a16:creationId xmlns:a16="http://schemas.microsoft.com/office/drawing/2014/main" id="{DF9E226C-F331-4461-BDE7-7F4BFBC595A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6225827" y="2688867"/>
              <a:ext cx="582454" cy="970756"/>
            </a:xfrm>
            <a:prstGeom prst="rect">
              <a:avLst/>
            </a:prstGeom>
          </p:spPr>
        </p:pic>
        <p:pic>
          <p:nvPicPr>
            <p:cNvPr id="53" name="Picture 52" descr="Logo&#10;&#10;Description automatically generated with medium confidence">
              <a:extLst>
                <a:ext uri="{FF2B5EF4-FFF2-40B4-BE49-F238E27FC236}">
                  <a16:creationId xmlns:a16="http://schemas.microsoft.com/office/drawing/2014/main" id="{92637CB9-6FB2-45A4-B224-ABCEAFF2BF6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4883410" y="2688867"/>
              <a:ext cx="582453" cy="970756"/>
            </a:xfrm>
            <a:prstGeom prst="rect">
              <a:avLst/>
            </a:prstGeom>
          </p:spPr>
        </p:pic>
      </p:grpSp>
    </p:spTree>
    <p:extLst>
      <p:ext uri="{BB962C8B-B14F-4D97-AF65-F5344CB8AC3E}">
        <p14:creationId xmlns:p14="http://schemas.microsoft.com/office/powerpoint/2010/main" val="369612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971" y="615120"/>
            <a:ext cx="5450058" cy="756480"/>
          </a:xfrm>
        </p:spPr>
        <p:txBody>
          <a:bodyPr/>
          <a:lstStyle/>
          <a:p>
            <a:r>
              <a:rPr lang="en-US" dirty="0"/>
              <a:t>Example Scenario</a:t>
            </a:r>
          </a:p>
        </p:txBody>
      </p:sp>
      <p:sp>
        <p:nvSpPr>
          <p:cNvPr id="3" name="Content Placeholder 2"/>
          <p:cNvSpPr>
            <a:spLocks noGrp="1"/>
          </p:cNvSpPr>
          <p:nvPr>
            <p:ph idx="1"/>
          </p:nvPr>
        </p:nvSpPr>
        <p:spPr>
          <a:xfrm>
            <a:off x="337626" y="1371600"/>
            <a:ext cx="6513340" cy="4618652"/>
          </a:xfrm>
        </p:spPr>
        <p:txBody>
          <a:bodyPr>
            <a:normAutofit fontScale="92500" lnSpcReduction="20000"/>
          </a:bodyPr>
          <a:lstStyle/>
          <a:p>
            <a:r>
              <a:rPr lang="en-US" sz="2600" dirty="0"/>
              <a:t>You are a driller in the Rock Hard stone quarry and operate an air-rotary drilling rig in the quarry.  A recent MSHA noise study found that workers had exposure levels between 91 and 112 dBA in the cab of the rig. Your specific exposure averaged 95 dBA during the time you spent drilling. </a:t>
            </a:r>
            <a:r>
              <a:rPr lang="en-US" sz="2600" dirty="0" smtClean="0"/>
              <a:t/>
            </a:r>
            <a:br>
              <a:rPr lang="en-US" sz="2600" dirty="0" smtClean="0"/>
            </a:br>
            <a:endParaRPr lang="en-US" sz="2600" dirty="0"/>
          </a:p>
          <a:p>
            <a:r>
              <a:rPr lang="en-US" sz="2600" dirty="0">
                <a:solidFill>
                  <a:schemeClr val="accent4"/>
                </a:solidFill>
              </a:rPr>
              <a:t>The company conducted tests to identify and isolate the dominant </a:t>
            </a:r>
            <a:r>
              <a:rPr lang="en-US" sz="2600" dirty="0" smtClean="0">
                <a:solidFill>
                  <a:schemeClr val="accent4"/>
                </a:solidFill>
              </a:rPr>
              <a:t>noise sources. Isolating the cause of the in-cab noise indicated that vibrations were transmitted from multiple hydraulic pumps to the control panel producing the dominant spike in the sound level spectrum</a:t>
            </a:r>
            <a:r>
              <a:rPr lang="en-US" sz="2600" dirty="0">
                <a:solidFill>
                  <a:schemeClr val="accent4"/>
                </a:solidFill>
              </a:rPr>
              <a:t>. </a:t>
            </a:r>
          </a:p>
        </p:txBody>
      </p:sp>
      <p:sp>
        <p:nvSpPr>
          <p:cNvPr id="4" name="Slide Number Placeholder 3"/>
          <p:cNvSpPr>
            <a:spLocks noGrp="1"/>
          </p:cNvSpPr>
          <p:nvPr>
            <p:ph type="sldNum" sz="quarter" idx="12"/>
          </p:nvPr>
        </p:nvSpPr>
        <p:spPr/>
        <p:txBody>
          <a:bodyPr/>
          <a:lstStyle/>
          <a:p>
            <a:fld id="{20C916DC-B21F-42C8-BDC3-D172FB33DFF5}" type="slidenum">
              <a:rPr lang="en-US" smtClean="0"/>
              <a:pPr/>
              <a:t>8</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6290" y="1861866"/>
            <a:ext cx="4499365" cy="3556439"/>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1511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971" y="615120"/>
            <a:ext cx="5450058" cy="756480"/>
          </a:xfrm>
        </p:spPr>
        <p:txBody>
          <a:bodyPr/>
          <a:lstStyle/>
          <a:p>
            <a:r>
              <a:rPr lang="en-US" dirty="0"/>
              <a:t>Example Scenario</a:t>
            </a:r>
          </a:p>
        </p:txBody>
      </p:sp>
      <p:sp>
        <p:nvSpPr>
          <p:cNvPr id="3" name="Content Placeholder 2"/>
          <p:cNvSpPr>
            <a:spLocks noGrp="1"/>
          </p:cNvSpPr>
          <p:nvPr>
            <p:ph idx="1"/>
          </p:nvPr>
        </p:nvSpPr>
        <p:spPr>
          <a:xfrm>
            <a:off x="337626" y="1371600"/>
            <a:ext cx="6513340" cy="4618652"/>
          </a:xfrm>
        </p:spPr>
        <p:txBody>
          <a:bodyPr>
            <a:normAutofit fontScale="92500" lnSpcReduction="20000"/>
          </a:bodyPr>
          <a:lstStyle/>
          <a:p>
            <a:r>
              <a:rPr lang="en-US" sz="2600" dirty="0"/>
              <a:t>You are a driller in the Rock Hard stone quarry and operate an air-rotary drilling rig in the quarry.  A recent MSHA noise study found that workers had exposure levels between 91 and 112 dBA in the cab of the rig. Your specific exposure averaged 95 dBA during the time you spent drilling. </a:t>
            </a:r>
            <a:r>
              <a:rPr lang="en-US" sz="2600" dirty="0" smtClean="0"/>
              <a:t/>
            </a:r>
            <a:br>
              <a:rPr lang="en-US" sz="2600" dirty="0" smtClean="0"/>
            </a:br>
            <a:endParaRPr lang="en-US" sz="2600" dirty="0"/>
          </a:p>
          <a:p>
            <a:r>
              <a:rPr lang="en-US" sz="2600" dirty="0"/>
              <a:t>The company conducted tests to identify and isolate the dominant noise sources. Isolating the cause of the in-cab noise indicated that vibrations were transmitted from multiple hydraulic pumps to the control panel producing the dominant spike in the sound level spectrum. </a:t>
            </a:r>
          </a:p>
        </p:txBody>
      </p:sp>
      <p:sp>
        <p:nvSpPr>
          <p:cNvPr id="4" name="Slide Number Placeholder 3"/>
          <p:cNvSpPr>
            <a:spLocks noGrp="1"/>
          </p:cNvSpPr>
          <p:nvPr>
            <p:ph type="sldNum" sz="quarter" idx="12"/>
          </p:nvPr>
        </p:nvSpPr>
        <p:spPr/>
        <p:txBody>
          <a:bodyPr/>
          <a:lstStyle/>
          <a:p>
            <a:fld id="{20C916DC-B21F-42C8-BDC3-D172FB33DFF5}" type="slidenum">
              <a:rPr lang="en-US" smtClean="0"/>
              <a:pPr/>
              <a:t>9</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6290" y="1861866"/>
            <a:ext cx="4499365" cy="3556439"/>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06938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c3bcf1e3-5e9c-4ced-81b3-941f80fd8a1e"/>
  <p:tag name="TPVERSION" val="8"/>
  <p:tag name="TPFULLVERSION" val="8.9.1.2"/>
  <p:tag name="PPTVERSION" val="16"/>
  <p:tag name="TPOS" val="2"/>
  <p:tag name="TPLASTSAVEVERSION" val="6.4 PC"/>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7AEAD5CDBFC64D08BE708832124C1DEC&lt;/guid&gt;&#10;        &lt;description /&gt;&#10;        &lt;date&gt;2/23/2017 12:24:5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1DBB172A3E543D898471EEA74A9FB11&lt;/guid&gt;&#10;            &lt;repollguid&gt;90E7386D9C424428B3774C5EED3619C0&lt;/repollguid&gt;&#10;            &lt;sourceid&gt;25AAC8614E5B480E80FD5E2AE4FC4392&lt;/sourceid&gt;&#10;            &lt;questiontext&gt;What is the MSHA permissible exposure level (PEL) for nois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F9EAA3B78EE4E44A11496FA166DA8E2&lt;/guid&gt;&#10;                    &lt;answertext&gt;80 dBA TWA8&lt;/answertext&gt;&#10;                    &lt;valuetype&gt;-1&lt;/valuetype&gt;&#10;                &lt;/answer&gt;&#10;                &lt;answer&gt;&#10;                    &lt;guid&gt;1C937696E2E34332BD9519E828E334EA&lt;/guid&gt;&#10;                    &lt;answertext&gt;85 dBA TWA8&lt;/answertext&gt;&#10;                    &lt;valuetype&gt;-1&lt;/valuetype&gt;&#10;                &lt;/answer&gt;&#10;                &lt;answer&gt;&#10;                    &lt;guid&gt;5E929CB8D0394F0988D6CDF1853A59C3&lt;/guid&gt;&#10;                    &lt;answertext&gt;90 dBA TWA8&lt;/answertext&gt;&#10;                    &lt;valuetype&gt;1&lt;/valuetype&gt;&#10;                &lt;/answer&gt;&#10;                &lt;answer&gt;&#10;                    &lt;guid&gt;F6B1716F988D44BCA53AA13ADFD4C278&lt;/guid&gt;&#10;                    &lt;answertext&gt;95 dBA TWA8&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heme/theme1.xml><?xml version="1.0" encoding="utf-8"?>
<a:theme xmlns:a="http://schemas.openxmlformats.org/drawingml/2006/main" name="EMCIS Theme_">
  <a:themeElements>
    <a:clrScheme name="School of Mines Colors">
      <a:dk1>
        <a:srgbClr val="21314D"/>
      </a:dk1>
      <a:lt1>
        <a:srgbClr val="B2B4B3"/>
      </a:lt1>
      <a:dk2>
        <a:srgbClr val="263F6A"/>
      </a:dk2>
      <a:lt2>
        <a:srgbClr val="92A2BD"/>
      </a:lt2>
      <a:accent1>
        <a:srgbClr val="D2492A"/>
      </a:accent1>
      <a:accent2>
        <a:srgbClr val="CED5DD"/>
      </a:accent2>
      <a:accent3>
        <a:srgbClr val="8B8D8E"/>
      </a:accent3>
      <a:accent4>
        <a:srgbClr val="FFFFFF"/>
      </a:accent4>
      <a:accent5>
        <a:srgbClr val="000000"/>
      </a:accent5>
      <a:accent6>
        <a:srgbClr val="D2492A"/>
      </a:accent6>
      <a:hlink>
        <a:srgbClr val="21314D"/>
      </a:hlink>
      <a:folHlink>
        <a:srgbClr val="D2492A"/>
      </a:folHlink>
    </a:clrScheme>
    <a:fontScheme name="Mines Alternate (Montserrat)">
      <a:majorFont>
        <a:latin typeface="Montserrat"/>
        <a:ea typeface=""/>
        <a:cs typeface=""/>
      </a:majorFont>
      <a:minorFont>
        <a:latin typeface="Montserra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141CEEA-8573-448C-8ECD-EF78B5B61475}" vid="{130EB677-FEFC-4966-B574-812A779571E3}"/>
    </a:ext>
  </a:extLst>
</a:theme>
</file>

<file path=ppt/theme/theme2.xml><?xml version="1.0" encoding="utf-8"?>
<a:theme xmlns:a="http://schemas.openxmlformats.org/drawingml/2006/main" name="Custom Design">
  <a:themeElements>
    <a:clrScheme name="School of Mines Colors">
      <a:dk1>
        <a:srgbClr val="21314D"/>
      </a:dk1>
      <a:lt1>
        <a:srgbClr val="B2B4B3"/>
      </a:lt1>
      <a:dk2>
        <a:srgbClr val="263F6A"/>
      </a:dk2>
      <a:lt2>
        <a:srgbClr val="92A2BD"/>
      </a:lt2>
      <a:accent1>
        <a:srgbClr val="D2492A"/>
      </a:accent1>
      <a:accent2>
        <a:srgbClr val="CED5DD"/>
      </a:accent2>
      <a:accent3>
        <a:srgbClr val="8B8D8E"/>
      </a:accent3>
      <a:accent4>
        <a:srgbClr val="FFFFFF"/>
      </a:accent4>
      <a:accent5>
        <a:srgbClr val="000000"/>
      </a:accent5>
      <a:accent6>
        <a:srgbClr val="D2492A"/>
      </a:accent6>
      <a:hlink>
        <a:srgbClr val="21314D"/>
      </a:hlink>
      <a:folHlink>
        <a:srgbClr val="D2492A"/>
      </a:folHlink>
    </a:clrScheme>
    <a:fontScheme name="Mines Alternate (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141CEEA-8573-448C-8ECD-EF78B5B61475}" vid="{AFD1DE7E-0AD9-4D8D-AD72-F2D30CD2BA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EMCIS Template_2021</Template>
  <TotalTime>12449</TotalTime>
  <Words>956</Words>
  <Application>Microsoft Office PowerPoint</Application>
  <PresentationFormat>Widescreen</PresentationFormat>
  <Paragraphs>157</Paragraphs>
  <Slides>20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Century Gothic</vt:lpstr>
      <vt:lpstr>Montserrat</vt:lpstr>
      <vt:lpstr>Symbol</vt:lpstr>
      <vt:lpstr>Times New Roman</vt:lpstr>
      <vt:lpstr>Verdana</vt:lpstr>
      <vt:lpstr>EMCIS Theme_</vt:lpstr>
      <vt:lpstr>Custom Design</vt:lpstr>
      <vt:lpstr>Dress the Miner</vt:lpstr>
      <vt:lpstr>PowerPoint Presentation</vt:lpstr>
      <vt:lpstr>Scenario</vt:lpstr>
      <vt:lpstr>PowerPoint Presentation</vt:lpstr>
      <vt:lpstr>PowerPoint Presentation</vt:lpstr>
      <vt:lpstr>PowerPoint Presentation</vt:lpstr>
      <vt:lpstr>PowerPoint Presentation</vt:lpstr>
      <vt:lpstr>Example Scenario</vt:lpstr>
      <vt:lpstr>Example Scenario</vt:lpstr>
      <vt:lpstr>Main Hazards of Concern</vt:lpstr>
      <vt:lpstr>Exposure to Noise</vt:lpstr>
      <vt:lpstr>MSHA Exposure Limits for Noise</vt:lpstr>
      <vt:lpstr>MSHA Noise Exchange Rate</vt:lpstr>
      <vt:lpstr>Employee Exposure to Noise</vt:lpstr>
      <vt:lpstr>Key Actions Required of Mine Operators</vt:lpstr>
      <vt:lpstr>Employee Exposure to Noise</vt:lpstr>
      <vt:lpstr>Hazard Control Methods</vt:lpstr>
      <vt:lpstr>Dress the Miner</vt:lpstr>
      <vt:lpstr>Dress the Miner</vt:lpstr>
      <vt:lpstr>Dress the Miner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Reiher</dc:creator>
  <cp:lastModifiedBy>David Lauriski</cp:lastModifiedBy>
  <cp:revision>200</cp:revision>
  <cp:lastPrinted>2020-12-18T14:23:52Z</cp:lastPrinted>
  <dcterms:created xsi:type="dcterms:W3CDTF">2017-12-18T20:17:05Z</dcterms:created>
  <dcterms:modified xsi:type="dcterms:W3CDTF">2022-12-13T19:05:50Z</dcterms:modified>
</cp:coreProperties>
</file>